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56" r:id="rId5"/>
    <p:sldId id="257" r:id="rId6"/>
    <p:sldId id="258" r:id="rId7"/>
    <p:sldId id="261" r:id="rId8"/>
    <p:sldId id="280" r:id="rId9"/>
    <p:sldId id="281" r:id="rId10"/>
    <p:sldId id="259" r:id="rId11"/>
    <p:sldId id="260" r:id="rId12"/>
    <p:sldId id="285" r:id="rId13"/>
    <p:sldId id="262" r:id="rId14"/>
    <p:sldId id="263" r:id="rId15"/>
    <p:sldId id="264" r:id="rId16"/>
    <p:sldId id="278" r:id="rId17"/>
    <p:sldId id="279" r:id="rId18"/>
    <p:sldId id="266" r:id="rId19"/>
    <p:sldId id="286" r:id="rId20"/>
    <p:sldId id="282" r:id="rId21"/>
    <p:sldId id="287" r:id="rId22"/>
    <p:sldId id="267" r:id="rId23"/>
    <p:sldId id="268" r:id="rId24"/>
    <p:sldId id="288" r:id="rId25"/>
    <p:sldId id="291" r:id="rId26"/>
    <p:sldId id="269" r:id="rId27"/>
    <p:sldId id="270" r:id="rId28"/>
    <p:sldId id="289" r:id="rId29"/>
    <p:sldId id="271" r:id="rId30"/>
    <p:sldId id="274" r:id="rId31"/>
    <p:sldId id="275" r:id="rId32"/>
    <p:sldId id="290" r:id="rId33"/>
    <p:sldId id="273"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3F80"/>
    <a:srgbClr val="CC3538"/>
    <a:srgbClr val="3399FF"/>
    <a:srgbClr val="007EB4"/>
    <a:srgbClr val="000000"/>
    <a:srgbClr val="003E7F"/>
    <a:srgbClr val="0091C9"/>
    <a:srgbClr val="168E60"/>
    <a:srgbClr val="F5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5"/>
    <p:restoredTop sz="94694"/>
  </p:normalViewPr>
  <p:slideViewPr>
    <p:cSldViewPr snapToGrid="0">
      <p:cViewPr varScale="1">
        <p:scale>
          <a:sx n="62" d="100"/>
          <a:sy n="62" d="100"/>
        </p:scale>
        <p:origin x="692" y="56"/>
      </p:cViewPr>
      <p:guideLst>
        <p:guide orient="horz" pos="2160"/>
        <p:guide pos="3840"/>
      </p:guideLst>
    </p:cSldViewPr>
  </p:slideViewPr>
  <p:outlineViewPr>
    <p:cViewPr>
      <p:scale>
        <a:sx n="33" d="100"/>
        <a:sy n="33" d="100"/>
      </p:scale>
      <p:origin x="0" y="-525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4/27/2021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3</a:t>
            </a:fld>
            <a:endParaRPr lang="en-US"/>
          </a:p>
        </p:txBody>
      </p:sp>
    </p:spTree>
    <p:extLst>
      <p:ext uri="{BB962C8B-B14F-4D97-AF65-F5344CB8AC3E}">
        <p14:creationId xmlns:p14="http://schemas.microsoft.com/office/powerpoint/2010/main" val="120006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3860115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352D0A3C-C83A-0D4E-8111-FCAFA77D5B25}"/>
              </a:ext>
            </a:extLst>
          </p:cNvPr>
          <p:cNvPicPr>
            <a:picLocks noChangeAspect="1"/>
          </p:cNvPicPr>
          <p:nvPr userDrawn="1"/>
        </p:nvPicPr>
        <p:blipFill>
          <a:blip r:embed="rId2"/>
          <a:stretch>
            <a:fillRect/>
          </a:stretch>
        </p:blipFill>
        <p:spPr>
          <a:xfrm>
            <a:off x="3950488" y="1095755"/>
            <a:ext cx="4291024" cy="4666489"/>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April 27,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4494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April 27,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April 27,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a:t>Click to edit Master </a:t>
            </a:r>
            <a:br>
              <a:rPr lang="en-US"/>
            </a:br>
            <a:r>
              <a:rPr lang="en-US"/>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April 27,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27, 2021</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4709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April 27,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April 27,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B6C03B-1ECF-324C-BC62-0687230E677D}" type="datetime4">
              <a:rPr lang="en-US" smtClean="0"/>
              <a:t>April 27,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4"/>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April 27, 2021</a:t>
            </a:fld>
            <a:endParaRPr lang="en-US"/>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7" r:id="rId3"/>
    <p:sldLayoutId id="2147483665"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sba.gov/local-assistance"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irs.gov/individuals/itin-expiration-faqs" TargetMode="External"/><Relationship Id="rId2" Type="http://schemas.openxmlformats.org/officeDocument/2006/relationships/hyperlink" Target="https://www.irs.gov/individuals/individual-taxpayer-identification-number"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798278"/>
          </a:xfrm>
        </p:spPr>
        <p:txBody>
          <a:bodyPr>
            <a:normAutofit fontScale="90000"/>
          </a:bodyPr>
          <a:lstStyle/>
          <a:p>
            <a:r>
              <a:rPr lang="en-US" sz="4000" dirty="0"/>
              <a:t>Restaurant Revitalization Fund (RRF)</a:t>
            </a:r>
            <a:br>
              <a:rPr lang="en-US" sz="4000" dirty="0"/>
            </a:br>
            <a:r>
              <a:rPr lang="en-US" sz="4400" dirty="0">
                <a:solidFill>
                  <a:srgbClr val="898989"/>
                </a:solidFill>
              </a:rPr>
              <a:t>How Do Other SBA Relief Programs Impact RRF?</a:t>
            </a:r>
            <a:br>
              <a:rPr lang="en-US" sz="4400" dirty="0">
                <a:solidFill>
                  <a:srgbClr val="898989"/>
                </a:solidFill>
              </a:rPr>
            </a:br>
            <a:endParaRPr lang="en-US" sz="44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1825625"/>
            <a:ext cx="10515600" cy="4368675"/>
          </a:xfrm>
        </p:spPr>
        <p:txBody>
          <a:bodyPr vert="horz" lIns="91440" tIns="45720" rIns="91440" bIns="45720" rtlCol="0" anchor="t">
            <a:normAutofit fontScale="92500" lnSpcReduction="20000"/>
          </a:bodyPr>
          <a:lstStyle/>
          <a:p>
            <a:pPr marL="0" indent="0">
              <a:buNone/>
            </a:pPr>
            <a:r>
              <a:rPr lang="en-US" sz="2600" b="1" dirty="0"/>
              <a:t>Paycheck Protection Program (PPP) loan</a:t>
            </a:r>
          </a:p>
          <a:p>
            <a:pPr lvl="1"/>
            <a:r>
              <a:rPr lang="en-US" dirty="0">
                <a:latin typeface="Source Sans Pro" panose="020B0503030403020204" pitchFamily="34" charset="0"/>
                <a:ea typeface="Source Sans Pro" panose="020B0503030403020204" pitchFamily="34" charset="0"/>
              </a:rPr>
              <a:t>Any funds already received through the Paycheck Protection Program will be subtracted from the Applicant’s final funding amount – Applicant is verified using the EIN, ITIN, or SSN associated with its PPP loans</a:t>
            </a:r>
          </a:p>
          <a:p>
            <a:pPr lvl="1"/>
            <a:r>
              <a:rPr lang="en-US" dirty="0">
                <a:effectLst/>
                <a:latin typeface="Source Sans Pro" panose="020B0503030403020204" pitchFamily="34" charset="0"/>
                <a:ea typeface="Source Sans Pro" panose="020B0503030403020204" pitchFamily="34" charset="0"/>
                <a:cs typeface="Times New Roman" panose="02020603050405020304" pitchFamily="18" charset="0"/>
              </a:rPr>
              <a:t>If the Applicant received a PPP loan, the Applicant must use the same EIN number for its RRF application as it used in its PPP application.</a:t>
            </a:r>
          </a:p>
          <a:p>
            <a:pPr lvl="1"/>
            <a:r>
              <a:rPr lang="en-US" dirty="0">
                <a:effectLst/>
                <a:latin typeface="Source Sans Pro" panose="020B0503030403020204" pitchFamily="34" charset="0"/>
                <a:ea typeface="Source Sans Pro" panose="020B0503030403020204" pitchFamily="34" charset="0"/>
                <a:cs typeface="Times New Roman" panose="02020603050405020304" pitchFamily="18" charset="0"/>
              </a:rPr>
              <a:t>If an Applicant applied for a First Draw PPP loan for multiple locations under one EIN and subsequently applied for Second Draw PPP loans under different EINS, the Applicant must provide the EINs for each entities that received Second Draw PPP loans.</a:t>
            </a:r>
          </a:p>
          <a:p>
            <a:pPr lvl="1"/>
            <a:r>
              <a:rPr lang="en-US" dirty="0">
                <a:latin typeface="Source Sans Pro" panose="020B0503030403020204" pitchFamily="34" charset="0"/>
                <a:ea typeface="Source Sans Pro" panose="020B0503030403020204" pitchFamily="34" charset="0"/>
              </a:rPr>
              <a:t>Upon applying for RRF, Applicant must withdraw any outstanding PPP application</a:t>
            </a:r>
          </a:p>
          <a:p>
            <a:pPr marL="0" indent="0">
              <a:buNone/>
            </a:pPr>
            <a:endParaRPr lang="en-US" sz="2400" dirty="0"/>
          </a:p>
          <a:p>
            <a:pPr marL="0" indent="0">
              <a:buNone/>
            </a:pPr>
            <a:r>
              <a:rPr lang="en-US" sz="2400" dirty="0"/>
              <a:t>The Applicant must not have a pending application for or have received a Shuttered Venue Operator grant from SBA.</a:t>
            </a:r>
          </a:p>
          <a:p>
            <a:endParaRPr lang="en-US" sz="19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10</a:t>
            </a:fld>
            <a:endParaRPr lang="en-US"/>
          </a:p>
        </p:txBody>
      </p:sp>
    </p:spTree>
    <p:extLst>
      <p:ext uri="{BB962C8B-B14F-4D97-AF65-F5344CB8AC3E}">
        <p14:creationId xmlns:p14="http://schemas.microsoft.com/office/powerpoint/2010/main" val="325323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968966"/>
          </a:xfrm>
        </p:spPr>
        <p:txBody>
          <a:bodyPr>
            <a:noAutofit/>
          </a:bodyPr>
          <a:lstStyle/>
          <a:p>
            <a:r>
              <a:rPr lang="en-US" dirty="0"/>
              <a:t>Restaurant Revitalization Fund (RRF)</a:t>
            </a:r>
            <a:br>
              <a:rPr lang="en-US" dirty="0"/>
            </a:br>
            <a:r>
              <a:rPr lang="en-US" sz="4000" dirty="0">
                <a:solidFill>
                  <a:srgbClr val="898989"/>
                </a:solidFill>
              </a:rPr>
              <a:t>Other Attestations By The Applicant</a:t>
            </a:r>
            <a:br>
              <a:rPr lang="en-US" dirty="0"/>
            </a:br>
            <a:endParaRPr lang="en-US" dirty="0"/>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1984093" y="2695074"/>
            <a:ext cx="8223813" cy="3199774"/>
          </a:xfrm>
        </p:spPr>
        <p:txBody>
          <a:bodyPr>
            <a:normAutofit/>
          </a:bodyPr>
          <a:lstStyle/>
          <a:p>
            <a:pPr marL="457200" lvl="1" indent="0" algn="ctr">
              <a:buNone/>
            </a:pPr>
            <a:r>
              <a:rPr lang="en-US" dirty="0"/>
              <a:t>All applicants must certify that current economic uncertainty makes the funding request necessary to support ongoing or anticipated operations.</a:t>
            </a:r>
          </a:p>
          <a:p>
            <a:endParaRPr lang="en-US" sz="32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11</a:t>
            </a:fld>
            <a:endParaRPr lang="en-US"/>
          </a:p>
        </p:txBody>
      </p:sp>
    </p:spTree>
    <p:extLst>
      <p:ext uri="{BB962C8B-B14F-4D97-AF65-F5344CB8AC3E}">
        <p14:creationId xmlns:p14="http://schemas.microsoft.com/office/powerpoint/2010/main" val="1657897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822662"/>
          </a:xfrm>
        </p:spPr>
        <p:txBody>
          <a:bodyPr>
            <a:normAutofit fontScale="90000"/>
          </a:bodyPr>
          <a:lstStyle/>
          <a:p>
            <a:r>
              <a:rPr lang="en-US" sz="4000" dirty="0"/>
              <a:t>Restaurant Revitalization Fund (RRF)</a:t>
            </a:r>
            <a:br>
              <a:rPr lang="en-US" sz="4000" dirty="0"/>
            </a:br>
            <a:r>
              <a:rPr lang="en-US" sz="4400" dirty="0">
                <a:solidFill>
                  <a:srgbClr val="898989"/>
                </a:solidFill>
              </a:rPr>
              <a:t>What Are The Eligible Uses Of Funds?</a:t>
            </a:r>
            <a:br>
              <a:rPr lang="en-US" sz="4400" dirty="0">
                <a:solidFill>
                  <a:srgbClr val="898989"/>
                </a:solidFill>
              </a:rPr>
            </a:br>
            <a:endParaRPr lang="en-US" sz="4400" dirty="0">
              <a:solidFill>
                <a:srgbClr val="898989"/>
              </a:solidFill>
            </a:endParaRPr>
          </a:p>
        </p:txBody>
      </p:sp>
      <p:sp>
        <p:nvSpPr>
          <p:cNvPr id="8" name="Rectangle 7">
            <a:extLst>
              <a:ext uri="{FF2B5EF4-FFF2-40B4-BE49-F238E27FC236}">
                <a16:creationId xmlns:a16="http://schemas.microsoft.com/office/drawing/2014/main" id="{873D3D7C-A1D0-4167-A3CD-B0C8939DEA6E}"/>
              </a:ext>
            </a:extLst>
          </p:cNvPr>
          <p:cNvSpPr/>
          <p:nvPr/>
        </p:nvSpPr>
        <p:spPr>
          <a:xfrm>
            <a:off x="971424" y="1848117"/>
            <a:ext cx="2979272" cy="353485"/>
          </a:xfrm>
          <a:prstGeom prst="rect">
            <a:avLst/>
          </a:prstGeom>
          <a:solidFill>
            <a:srgbClr val="003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pitchFamily="34" charset="0"/>
                <a:ea typeface="Source Sans Pro" panose="020B0503030403020204" pitchFamily="34" charset="0"/>
              </a:rPr>
              <a:t>Business Expenses</a:t>
            </a:r>
            <a:endParaRPr lang="en-US" b="1" dirty="0">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767345" y="2379126"/>
            <a:ext cx="3514111" cy="4206625"/>
          </a:xfrm>
        </p:spPr>
        <p:txBody>
          <a:bodyPr>
            <a:normAutofit/>
          </a:bodyPr>
          <a:lstStyle/>
          <a:p>
            <a:r>
              <a:rPr lang="en-US" sz="1600" dirty="0"/>
              <a:t>Business payroll costs (including sick leave)</a:t>
            </a:r>
          </a:p>
          <a:p>
            <a:r>
              <a:rPr lang="en-US" sz="1600" dirty="0"/>
              <a:t>Business utility payments</a:t>
            </a:r>
          </a:p>
          <a:p>
            <a:r>
              <a:rPr lang="en-US" sz="1600" dirty="0"/>
              <a:t>Business maintenance expenses</a:t>
            </a:r>
          </a:p>
          <a:p>
            <a:r>
              <a:rPr lang="en-US" sz="1600" dirty="0"/>
              <a:t>Business supplies (including protective equipment and cleaning materials)</a:t>
            </a:r>
          </a:p>
          <a:p>
            <a:r>
              <a:rPr lang="en-US" sz="1600" dirty="0"/>
              <a:t>Business food and beverage expenses (including raw materials)</a:t>
            </a:r>
          </a:p>
          <a:p>
            <a:r>
              <a:rPr lang="en-US" sz="1600" dirty="0"/>
              <a:t>Covered supplier costs</a:t>
            </a:r>
          </a:p>
          <a:p>
            <a:r>
              <a:rPr lang="en-US" sz="1600" dirty="0"/>
              <a:t>Business operating expenses (insurance, marketing, fees, licenses, legal, POS equipment, etc.)</a:t>
            </a:r>
          </a:p>
          <a:p>
            <a:endParaRPr lang="en-US" sz="1600" dirty="0"/>
          </a:p>
          <a:p>
            <a:pPr marL="0" indent="0">
              <a:buNone/>
            </a:pPr>
            <a:endParaRPr lang="en-US" sz="1200" dirty="0"/>
          </a:p>
        </p:txBody>
      </p:sp>
      <p:sp>
        <p:nvSpPr>
          <p:cNvPr id="9" name="Rectangle 8">
            <a:extLst>
              <a:ext uri="{FF2B5EF4-FFF2-40B4-BE49-F238E27FC236}">
                <a16:creationId xmlns:a16="http://schemas.microsoft.com/office/drawing/2014/main" id="{9CE2D592-2653-4298-B325-B1D3CFA58541}"/>
              </a:ext>
            </a:extLst>
          </p:cNvPr>
          <p:cNvSpPr/>
          <p:nvPr/>
        </p:nvSpPr>
        <p:spPr>
          <a:xfrm>
            <a:off x="4607200" y="1848117"/>
            <a:ext cx="2979272" cy="353485"/>
          </a:xfrm>
          <a:prstGeom prst="rect">
            <a:avLst/>
          </a:prstGeom>
          <a:solidFill>
            <a:srgbClr val="003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pitchFamily="34" charset="0"/>
                <a:ea typeface="Source Sans Pro" panose="020B0503030403020204" pitchFamily="34" charset="0"/>
              </a:rPr>
              <a:t>Construction Expenses</a:t>
            </a:r>
            <a:endParaRPr lang="en-US" b="1" dirty="0">
              <a:latin typeface="Source Sans Pro" panose="020B0503030403020204" pitchFamily="34" charset="0"/>
              <a:ea typeface="Source Sans Pro" panose="020B0503030403020204" pitchFamily="34" charset="0"/>
            </a:endParaRPr>
          </a:p>
        </p:txBody>
      </p:sp>
      <p:sp>
        <p:nvSpPr>
          <p:cNvPr id="6" name="Content Placeholder 2">
            <a:extLst>
              <a:ext uri="{FF2B5EF4-FFF2-40B4-BE49-F238E27FC236}">
                <a16:creationId xmlns:a16="http://schemas.microsoft.com/office/drawing/2014/main" id="{8EB5E446-5CA5-4B9D-A6F7-A00266C39FB8}"/>
              </a:ext>
            </a:extLst>
          </p:cNvPr>
          <p:cNvSpPr txBox="1">
            <a:spLocks/>
          </p:cNvSpPr>
          <p:nvPr/>
        </p:nvSpPr>
        <p:spPr>
          <a:xfrm>
            <a:off x="4607200" y="2352800"/>
            <a:ext cx="2980944" cy="4206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Construction of outdoor seating</a:t>
            </a:r>
          </a:p>
          <a:p>
            <a:r>
              <a:rPr lang="en-US" sz="1400" dirty="0"/>
              <a:t>Expansion costs are </a:t>
            </a:r>
            <a:r>
              <a:rPr lang="en-US" sz="1400" b="1" dirty="0"/>
              <a:t>ineligible </a:t>
            </a:r>
          </a:p>
          <a:p>
            <a:pPr marL="0" indent="0">
              <a:buFont typeface="Arial"/>
              <a:buNone/>
            </a:pPr>
            <a:endParaRPr lang="en-US" sz="1200" dirty="0"/>
          </a:p>
        </p:txBody>
      </p:sp>
      <p:sp>
        <p:nvSpPr>
          <p:cNvPr id="10" name="Rectangle 9">
            <a:extLst>
              <a:ext uri="{FF2B5EF4-FFF2-40B4-BE49-F238E27FC236}">
                <a16:creationId xmlns:a16="http://schemas.microsoft.com/office/drawing/2014/main" id="{A12187DC-68F7-4228-8089-688CBC1825B3}"/>
              </a:ext>
            </a:extLst>
          </p:cNvPr>
          <p:cNvSpPr/>
          <p:nvPr/>
        </p:nvSpPr>
        <p:spPr>
          <a:xfrm>
            <a:off x="8239632" y="1853518"/>
            <a:ext cx="2980944" cy="356616"/>
          </a:xfrm>
          <a:prstGeom prst="rect">
            <a:avLst/>
          </a:prstGeom>
          <a:solidFill>
            <a:srgbClr val="003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pitchFamily="34" charset="0"/>
                <a:ea typeface="Source Sans Pro" panose="020B0503030403020204" pitchFamily="34" charset="0"/>
              </a:rPr>
              <a:t>Business Debt</a:t>
            </a:r>
            <a:endParaRPr lang="en-US" b="1" dirty="0">
              <a:latin typeface="Source Sans Pro" panose="020B0503030403020204" pitchFamily="34" charset="0"/>
              <a:ea typeface="Source Sans Pro" panose="020B0503030403020204" pitchFamily="34" charset="0"/>
            </a:endParaRPr>
          </a:p>
        </p:txBody>
      </p:sp>
      <p:sp>
        <p:nvSpPr>
          <p:cNvPr id="7" name="Content Placeholder 2">
            <a:extLst>
              <a:ext uri="{FF2B5EF4-FFF2-40B4-BE49-F238E27FC236}">
                <a16:creationId xmlns:a16="http://schemas.microsoft.com/office/drawing/2014/main" id="{E9942234-B5A1-4B49-86CA-18B2A26AA843}"/>
              </a:ext>
            </a:extLst>
          </p:cNvPr>
          <p:cNvSpPr txBox="1">
            <a:spLocks/>
          </p:cNvSpPr>
          <p:nvPr/>
        </p:nvSpPr>
        <p:spPr>
          <a:xfrm>
            <a:off x="8239632" y="2379127"/>
            <a:ext cx="2980944" cy="4206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latin typeface="Source Sans Pro" panose="020B0503030403020204" pitchFamily="34" charset="0"/>
                <a:ea typeface="Source Sans Pro" panose="020B0503030403020204" pitchFamily="34" charset="0"/>
              </a:rPr>
              <a:t>Payments on any business mortgage obligation </a:t>
            </a:r>
            <a:r>
              <a:rPr lang="en-US" sz="1400" dirty="0">
                <a:latin typeface="Source Sans Pro" panose="020B0503030403020204" pitchFamily="34" charset="0"/>
                <a:ea typeface="Source Sans Pro" panose="020B0503030403020204" pitchFamily="34" charset="0"/>
                <a:cs typeface="Arial" panose="020B0604020202020204" pitchFamily="34" charset="0"/>
              </a:rPr>
              <a:t>(both principal and interest)</a:t>
            </a:r>
          </a:p>
          <a:p>
            <a:pPr lvl="1"/>
            <a:r>
              <a:rPr lang="en-US" sz="1400" dirty="0">
                <a:latin typeface="Source Sans Pro" panose="020B0503030403020204" pitchFamily="34" charset="0"/>
                <a:ea typeface="Source Sans Pro" panose="020B0503030403020204" pitchFamily="34" charset="0"/>
                <a:cs typeface="Arial" panose="020B0604020202020204" pitchFamily="34" charset="0"/>
              </a:rPr>
              <a:t>This does not include any prepayment of principal or interest</a:t>
            </a:r>
            <a:endParaRPr lang="en-US" sz="1400" dirty="0">
              <a:latin typeface="Source Sans Pro" panose="020B0503030403020204" pitchFamily="34" charset="0"/>
              <a:ea typeface="Source Sans Pro" panose="020B0503030403020204" pitchFamily="34" charset="0"/>
            </a:endParaRPr>
          </a:p>
          <a:p>
            <a:r>
              <a:rPr lang="en-US" sz="1400" dirty="0">
                <a:latin typeface="Source Sans Pro" panose="020B0503030403020204" pitchFamily="34" charset="0"/>
                <a:ea typeface="Source Sans Pro" panose="020B0503030403020204" pitchFamily="34" charset="0"/>
              </a:rPr>
              <a:t>Business debt service </a:t>
            </a:r>
            <a:r>
              <a:rPr lang="en-US" sz="1400" dirty="0">
                <a:latin typeface="Source Sans Pro" panose="020B0503030403020204" pitchFamily="34" charset="0"/>
                <a:ea typeface="Source Sans Pro" panose="020B0503030403020204" pitchFamily="34" charset="0"/>
                <a:cs typeface="Arial" panose="020B0604020202020204" pitchFamily="34" charset="0"/>
              </a:rPr>
              <a:t>(both principal and interest)</a:t>
            </a:r>
          </a:p>
          <a:p>
            <a:pPr lvl="1"/>
            <a:r>
              <a:rPr lang="en-US" sz="1400" dirty="0">
                <a:latin typeface="Source Sans Pro" panose="020B0503030403020204" pitchFamily="34" charset="0"/>
                <a:ea typeface="Source Sans Pro" panose="020B0503030403020204" pitchFamily="34" charset="0"/>
                <a:cs typeface="Arial" panose="020B0604020202020204" pitchFamily="34" charset="0"/>
              </a:rPr>
              <a:t>This does not include any prepayment of principal or interest</a:t>
            </a:r>
            <a:endParaRPr lang="en-US" sz="1400" dirty="0">
              <a:latin typeface="Source Sans Pro" panose="020B0503030403020204" pitchFamily="34" charset="0"/>
              <a:ea typeface="Source Sans Pro" panose="020B0503030403020204" pitchFamily="34" charset="0"/>
            </a:endParaRPr>
          </a:p>
          <a:p>
            <a:endParaRPr lang="en-US" sz="1200" dirty="0">
              <a:latin typeface="Source Sans Pro" panose="020B0503030403020204" pitchFamily="34" charset="0"/>
              <a:ea typeface="Source Sans Pro" panose="020B0503030403020204" pitchFamily="34" charset="0"/>
            </a:endParaRPr>
          </a:p>
          <a:p>
            <a:endParaRPr lang="en-US" sz="1200" dirty="0">
              <a:latin typeface="Source Sans Pro" panose="020B0503030403020204" pitchFamily="34" charset="0"/>
              <a:ea typeface="Source Sans Pro" panose="020B0503030403020204" pitchFamily="34" charset="0"/>
            </a:endParaRPr>
          </a:p>
          <a:p>
            <a:endParaRPr lang="en-US" sz="1200" dirty="0">
              <a:latin typeface="Source Sans Pro" panose="020B0503030403020204" pitchFamily="34" charset="0"/>
              <a:ea typeface="Source Sans Pro" panose="020B0503030403020204" pitchFamily="34" charset="0"/>
            </a:endParaRPr>
          </a:p>
          <a:p>
            <a:pPr marL="0" indent="0">
              <a:buFont typeface="Arial"/>
              <a:buNone/>
            </a:pPr>
            <a:endParaRPr lang="en-US" sz="1200" dirty="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12</a:t>
            </a:fld>
            <a:endParaRPr lang="en-US"/>
          </a:p>
        </p:txBody>
      </p:sp>
    </p:spTree>
    <p:extLst>
      <p:ext uri="{BB962C8B-B14F-4D97-AF65-F5344CB8AC3E}">
        <p14:creationId xmlns:p14="http://schemas.microsoft.com/office/powerpoint/2010/main" val="391596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932390"/>
          </a:xfrm>
        </p:spPr>
        <p:txBody>
          <a:bodyPr>
            <a:normAutofit fontScale="90000"/>
          </a:bodyPr>
          <a:lstStyle/>
          <a:p>
            <a:r>
              <a:rPr lang="en-US" sz="4000" dirty="0"/>
              <a:t>Restaurant Revitalization Fund (RRF)</a:t>
            </a:r>
            <a:br>
              <a:rPr lang="en-US" sz="4000" dirty="0"/>
            </a:br>
            <a:r>
              <a:rPr lang="en-US" sz="4400" dirty="0">
                <a:solidFill>
                  <a:srgbClr val="898989"/>
                </a:solidFill>
              </a:rPr>
              <a:t>When Do I Have To Use The Funds?</a:t>
            </a:r>
            <a:br>
              <a:rPr lang="en-US" sz="4400" dirty="0">
                <a:solidFill>
                  <a:srgbClr val="898989"/>
                </a:solidFill>
              </a:rPr>
            </a:br>
            <a:endParaRPr lang="en-US" sz="44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a:normAutofit/>
          </a:bodyPr>
          <a:lstStyle/>
          <a:p>
            <a:r>
              <a:rPr lang="en-US" sz="2400" dirty="0"/>
              <a:t>The funds must be spent on expenses that were/are incurred between February 15, 2020 and March 11, 2023. </a:t>
            </a:r>
          </a:p>
          <a:p>
            <a:r>
              <a:rPr lang="en-US" sz="2400" dirty="0"/>
              <a:t>If the business permanently closes after receiving funds, the covered period will end when the business permanently closes or on March 11, 2023, whichever occurs sooner.</a:t>
            </a:r>
          </a:p>
          <a:p>
            <a:r>
              <a:rPr lang="en-US" sz="2400" dirty="0"/>
              <a:t>Any funds not spent on eligible expenses by the time the covered period ends must be returned to the government.</a:t>
            </a:r>
          </a:p>
          <a:p>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13</a:t>
            </a:fld>
            <a:endParaRPr lang="en-US"/>
          </a:p>
        </p:txBody>
      </p:sp>
    </p:spTree>
    <p:extLst>
      <p:ext uri="{BB962C8B-B14F-4D97-AF65-F5344CB8AC3E}">
        <p14:creationId xmlns:p14="http://schemas.microsoft.com/office/powerpoint/2010/main" val="310085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1176230"/>
          </a:xfrm>
        </p:spPr>
        <p:txBody>
          <a:bodyPr>
            <a:normAutofit fontScale="90000"/>
          </a:bodyPr>
          <a:lstStyle/>
          <a:p>
            <a:r>
              <a:rPr lang="en-US" sz="4000" dirty="0"/>
              <a:t>Restaurant Revitalization Fund (RRF)</a:t>
            </a:r>
            <a:br>
              <a:rPr lang="en-US" sz="4000" dirty="0"/>
            </a:br>
            <a:r>
              <a:rPr lang="en-US" sz="4400" dirty="0">
                <a:solidFill>
                  <a:srgbClr val="898989"/>
                </a:solidFill>
              </a:rPr>
              <a:t>When Do I Have To Use The Funds? – Continued </a:t>
            </a:r>
            <a:br>
              <a:rPr lang="en-US" sz="4400" dirty="0">
                <a:solidFill>
                  <a:srgbClr val="898989"/>
                </a:solidFill>
              </a:rPr>
            </a:br>
            <a:endParaRPr lang="en-US" sz="44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766281" y="2013735"/>
            <a:ext cx="10515600" cy="3682955"/>
          </a:xfrm>
        </p:spPr>
        <p:txBody>
          <a:bodyPr>
            <a:normAutofit/>
          </a:bodyPr>
          <a:lstStyle/>
          <a:p>
            <a:r>
              <a:rPr lang="en-US" sz="2400" b="1" dirty="0"/>
              <a:t>Use of Funds Assessment </a:t>
            </a:r>
            <a:r>
              <a:rPr lang="en-US" sz="2400" dirty="0"/>
              <a:t>- After the total awarded funds have been exhausted, entities must provide a </a:t>
            </a:r>
            <a:r>
              <a:rPr lang="en-US" sz="2400" b="1" dirty="0"/>
              <a:t>detailed expenditure report and certification</a:t>
            </a:r>
            <a:r>
              <a:rPr lang="en-US" sz="2400" dirty="0"/>
              <a:t> for the required period.</a:t>
            </a:r>
          </a:p>
          <a:p>
            <a:r>
              <a:rPr lang="en-US" sz="2400" b="1" dirty="0"/>
              <a:t>Until Applicant completes the Use of Funds Assessment</a:t>
            </a:r>
            <a:r>
              <a:rPr lang="en-US" sz="2400" dirty="0"/>
              <a:t>, beginning December 2021 Applicants are required to </a:t>
            </a:r>
            <a:r>
              <a:rPr lang="en-US" sz="2400" b="1" dirty="0"/>
              <a:t>provide self-reported unaudited data detailing use of distributed funds each year </a:t>
            </a:r>
            <a:r>
              <a:rPr lang="en-US" sz="2400" dirty="0"/>
              <a:t>through 2023. </a:t>
            </a:r>
          </a:p>
          <a:p>
            <a:r>
              <a:rPr lang="en-US" sz="2400" dirty="0"/>
              <a:t>SBA will provide additional guidance that outlines the detailed reporting requirements and procedures in the coming weeks.</a:t>
            </a:r>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14</a:t>
            </a:fld>
            <a:endParaRPr lang="en-US"/>
          </a:p>
        </p:txBody>
      </p:sp>
    </p:spTree>
    <p:extLst>
      <p:ext uri="{BB962C8B-B14F-4D97-AF65-F5344CB8AC3E}">
        <p14:creationId xmlns:p14="http://schemas.microsoft.com/office/powerpoint/2010/main" val="242414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1188422"/>
          </a:xfrm>
        </p:spPr>
        <p:txBody>
          <a:bodyPr>
            <a:normAutofit fontScale="90000"/>
          </a:bodyPr>
          <a:lstStyle/>
          <a:p>
            <a:r>
              <a:rPr lang="en-US" sz="4000" dirty="0"/>
              <a:t>Restaurant Revitalization Fund (RRF)</a:t>
            </a:r>
            <a:br>
              <a:rPr lang="en-US" sz="4000" dirty="0"/>
            </a:br>
            <a:r>
              <a:rPr lang="en-US" sz="4400" dirty="0">
                <a:solidFill>
                  <a:srgbClr val="898989"/>
                </a:solidFill>
              </a:rPr>
              <a:t>How Do I Calculate My Potential Fund Amount?</a:t>
            </a:r>
            <a:br>
              <a:rPr lang="en-US" sz="4400" dirty="0">
                <a:solidFill>
                  <a:srgbClr val="898989"/>
                </a:solidFill>
              </a:rPr>
            </a:br>
            <a:endParaRPr lang="en-US" sz="44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1927334" y="2466474"/>
            <a:ext cx="8337331" cy="3910388"/>
          </a:xfrm>
        </p:spPr>
        <p:txBody>
          <a:bodyPr vert="horz" lIns="91440" tIns="45720" rIns="91440" bIns="45720" rtlCol="0" anchor="t">
            <a:normAutofit/>
          </a:bodyPr>
          <a:lstStyle/>
          <a:p>
            <a:pPr marL="0" indent="0" algn="ctr">
              <a:buNone/>
            </a:pPr>
            <a:r>
              <a:rPr lang="en-US" sz="2400" b="1" dirty="0"/>
              <a:t>Calculation 1</a:t>
            </a:r>
            <a:r>
              <a:rPr lang="en-US" sz="2400" dirty="0"/>
              <a:t>: Applicants in operation prior to or on January 1, 2019</a:t>
            </a:r>
          </a:p>
          <a:p>
            <a:pPr marL="0" indent="0" algn="ctr">
              <a:buNone/>
            </a:pPr>
            <a:endParaRPr lang="en-US" sz="2400" dirty="0"/>
          </a:p>
          <a:p>
            <a:pPr marL="0" indent="0" algn="ctr">
              <a:buNone/>
            </a:pPr>
            <a:r>
              <a:rPr lang="en-US" sz="2400" dirty="0"/>
              <a:t>2019 Gross Receipts minus 2020 gross receipts minus PPP loan amounts</a:t>
            </a:r>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15</a:t>
            </a:fld>
            <a:endParaRPr lang="en-US"/>
          </a:p>
        </p:txBody>
      </p:sp>
    </p:spTree>
    <p:extLst>
      <p:ext uri="{BB962C8B-B14F-4D97-AF65-F5344CB8AC3E}">
        <p14:creationId xmlns:p14="http://schemas.microsoft.com/office/powerpoint/2010/main" val="337143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2107692" y="530650"/>
            <a:ext cx="7976616" cy="1042118"/>
          </a:xfrm>
        </p:spPr>
        <p:txBody>
          <a:bodyPr>
            <a:normAutofit fontScale="90000"/>
          </a:bodyPr>
          <a:lstStyle/>
          <a:p>
            <a:r>
              <a:rPr lang="en-US" sz="4000" dirty="0"/>
              <a:t>Restaurant Revitalization Fund (RRF)</a:t>
            </a:r>
            <a:br>
              <a:rPr lang="en-US" sz="4000" dirty="0"/>
            </a:br>
            <a:r>
              <a:rPr lang="en-US" sz="4400" dirty="0">
                <a:solidFill>
                  <a:srgbClr val="898989"/>
                </a:solidFill>
              </a:rPr>
              <a:t>How Do I Calculate My Potential Fund Amount? – Continued </a:t>
            </a:r>
            <a:br>
              <a:rPr lang="en-US" sz="4400" dirty="0"/>
            </a:br>
            <a:endParaRPr lang="en-US" sz="4400" dirty="0"/>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2550190"/>
            <a:ext cx="10515600" cy="3537789"/>
          </a:xfrm>
        </p:spPr>
        <p:txBody>
          <a:bodyPr vert="horz" lIns="91440" tIns="45720" rIns="91440" bIns="45720" rtlCol="0" anchor="t">
            <a:normAutofit/>
          </a:bodyPr>
          <a:lstStyle/>
          <a:p>
            <a:pPr marL="0" indent="0" algn="ctr">
              <a:buNone/>
            </a:pPr>
            <a:r>
              <a:rPr lang="en-US" sz="2400" b="1" dirty="0"/>
              <a:t>Calculation 2</a:t>
            </a:r>
            <a:r>
              <a:rPr lang="en-US" sz="2400" dirty="0"/>
              <a:t>: Applicants that began operations partially through 2019*</a:t>
            </a:r>
          </a:p>
          <a:p>
            <a:pPr marL="0" indent="0" algn="ctr">
              <a:buNone/>
            </a:pPr>
            <a:endParaRPr lang="en-US" sz="2400" dirty="0"/>
          </a:p>
          <a:p>
            <a:pPr marL="0" indent="0" algn="ctr">
              <a:buNone/>
            </a:pPr>
            <a:r>
              <a:rPr lang="en-US" sz="2400" dirty="0"/>
              <a:t>Average 2019 monthly gross receipts x 12 minus 2020 gross receipts minus PPP loan amounts</a:t>
            </a:r>
          </a:p>
          <a:p>
            <a:pPr marL="0" indent="0" algn="ctr">
              <a:buNone/>
            </a:pPr>
            <a:r>
              <a:rPr lang="en-US" sz="2400" dirty="0"/>
              <a:t>*Applicants that began operations partially in 2019 may choose to use calculation 2 OR calculation 3. However, calculation 3 could require longer processing times</a:t>
            </a:r>
          </a:p>
          <a:p>
            <a:pPr marL="0" indent="0" algn="ctr">
              <a:buNone/>
            </a:pPr>
            <a:endParaRPr lang="en-US" sz="2600"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242069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2101738" y="542842"/>
            <a:ext cx="7964424" cy="981158"/>
          </a:xfrm>
        </p:spPr>
        <p:txBody>
          <a:bodyPr>
            <a:normAutofit fontScale="90000"/>
          </a:bodyPr>
          <a:lstStyle/>
          <a:p>
            <a:r>
              <a:rPr lang="en-US" sz="4000" dirty="0"/>
              <a:t>Restaurant Revitalization Fund (RRF)</a:t>
            </a:r>
            <a:br>
              <a:rPr lang="en-US" sz="4000" dirty="0"/>
            </a:br>
            <a:r>
              <a:rPr lang="en-US" sz="4400" dirty="0">
                <a:solidFill>
                  <a:srgbClr val="898989"/>
                </a:solidFill>
              </a:rPr>
              <a:t>How Do I Calculate My Potential Fund Amount? – Continued 2 </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719253" y="2408286"/>
            <a:ext cx="10753493" cy="3906872"/>
          </a:xfrm>
        </p:spPr>
        <p:txBody>
          <a:bodyPr vert="horz" lIns="91440" tIns="45720" rIns="91440" bIns="45720" rtlCol="0" anchor="t">
            <a:normAutofit/>
          </a:bodyPr>
          <a:lstStyle/>
          <a:p>
            <a:pPr marL="0" indent="0" algn="ctr">
              <a:buNone/>
            </a:pPr>
            <a:r>
              <a:rPr lang="en-US" sz="2400" b="1" dirty="0"/>
              <a:t>Calculation 3</a:t>
            </a:r>
            <a:r>
              <a:rPr lang="en-US" sz="2400" dirty="0"/>
              <a:t>: Applicants that began operations on or between January 1, 2020 and March 10, 2021 and Applicants not yet opened but have incurred eligible expenses as of March 11, 2021*</a:t>
            </a:r>
          </a:p>
          <a:p>
            <a:pPr marL="0" indent="0" algn="ctr">
              <a:buNone/>
            </a:pPr>
            <a:endParaRPr lang="en-US" sz="2400" dirty="0"/>
          </a:p>
          <a:p>
            <a:pPr marL="0" indent="0" algn="ctr">
              <a:buNone/>
            </a:pPr>
            <a:r>
              <a:rPr lang="en-US" sz="2400" dirty="0">
                <a:latin typeface="Source Sans Pro"/>
                <a:ea typeface="Source Sans Pro"/>
              </a:rPr>
              <a:t>Total amount spent on eligible expenses between February 15, 2020 and March 11, 2021 minus 2020 and 2021 gross receipts minus PPP loan amounts.</a:t>
            </a:r>
          </a:p>
          <a:p>
            <a:pPr marL="0" indent="0" algn="ctr">
              <a:buNone/>
            </a:pPr>
            <a:endParaRPr lang="en-US" sz="2400" dirty="0"/>
          </a:p>
          <a:p>
            <a:pPr marL="0" indent="0" algn="ctr">
              <a:buNone/>
            </a:pPr>
            <a:r>
              <a:rPr lang="en-US" sz="2400" dirty="0"/>
              <a:t>*Applicants that began operations partially in 2019 may choose to use calculation 2 OR calculation 3. However, calculation 3 could require longer processing times</a:t>
            </a: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17</a:t>
            </a:fld>
            <a:endParaRPr lang="en-US"/>
          </a:p>
        </p:txBody>
      </p:sp>
    </p:spTree>
    <p:extLst>
      <p:ext uri="{BB962C8B-B14F-4D97-AF65-F5344CB8AC3E}">
        <p14:creationId xmlns:p14="http://schemas.microsoft.com/office/powerpoint/2010/main" val="340989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49"/>
            <a:ext cx="10515600" cy="1294975"/>
          </a:xfrm>
        </p:spPr>
        <p:txBody>
          <a:bodyPr>
            <a:normAutofit/>
          </a:bodyPr>
          <a:lstStyle/>
          <a:p>
            <a:r>
              <a:rPr lang="en-US" dirty="0"/>
              <a:t>Restaurant Revitalization Fund (RRF)</a:t>
            </a:r>
            <a:br>
              <a:rPr lang="en-US" dirty="0"/>
            </a:br>
            <a:r>
              <a:rPr lang="en-US" sz="4000" dirty="0">
                <a:solidFill>
                  <a:srgbClr val="898989"/>
                </a:solidFill>
              </a:rPr>
              <a:t>What Can I Exclude From 2020 Gross Receipts?</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1102272" y="2257780"/>
            <a:ext cx="9987455" cy="3504364"/>
          </a:xfrm>
        </p:spPr>
        <p:txBody>
          <a:bodyPr vert="horz" lIns="91440" tIns="45720" rIns="91440" bIns="45720" rtlCol="0" anchor="t">
            <a:normAutofit lnSpcReduction="10000"/>
          </a:bodyPr>
          <a:lstStyle/>
          <a:p>
            <a:pPr marL="0" indent="0">
              <a:buNone/>
            </a:pPr>
            <a:r>
              <a:rPr lang="en-US" sz="2400" dirty="0"/>
              <a:t>Do not include any of the following in 2020 gross receipts:</a:t>
            </a:r>
          </a:p>
          <a:p>
            <a:pPr lvl="1"/>
            <a:r>
              <a:rPr lang="en-US" dirty="0"/>
              <a:t>Paycheck Protection Program (PPP) loan </a:t>
            </a:r>
          </a:p>
          <a:p>
            <a:pPr lvl="2"/>
            <a:r>
              <a:rPr lang="en-US" sz="2400" dirty="0"/>
              <a:t>First Draw PPP Loan or Second Draw PPP Loan received in 2020 and/or 2021</a:t>
            </a:r>
          </a:p>
          <a:p>
            <a:pPr lvl="1"/>
            <a:r>
              <a:rPr lang="en-US" dirty="0"/>
              <a:t>SBA Section 1112 payments;</a:t>
            </a:r>
          </a:p>
          <a:p>
            <a:pPr lvl="1"/>
            <a:r>
              <a:rPr lang="en-US" dirty="0"/>
              <a:t>SBA Economic Injury Disaster Loan (EIDL) loan, EIDL Advance, Targeted EIDL Advance or any other grant funds received via CARES Act;</a:t>
            </a:r>
          </a:p>
          <a:p>
            <a:pPr lvl="1"/>
            <a:r>
              <a:rPr lang="en-US" dirty="0"/>
              <a:t>Any state and local business grants; </a:t>
            </a:r>
          </a:p>
          <a:p>
            <a:pPr lvl="1"/>
            <a:r>
              <a:rPr lang="en-US" dirty="0"/>
              <a:t>Randolph-Sheppard Act Financial Relief and Restoration Payments (FRRP) Appropriation </a:t>
            </a:r>
          </a:p>
          <a:p>
            <a:pPr marL="0" indent="0">
              <a:buNone/>
            </a:pPr>
            <a:endParaRPr lang="en-US" sz="2400"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18</a:t>
            </a:fld>
            <a:endParaRPr lang="en-US" dirty="0"/>
          </a:p>
        </p:txBody>
      </p:sp>
    </p:spTree>
    <p:extLst>
      <p:ext uri="{BB962C8B-B14F-4D97-AF65-F5344CB8AC3E}">
        <p14:creationId xmlns:p14="http://schemas.microsoft.com/office/powerpoint/2010/main" val="311853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1017734"/>
          </a:xfrm>
        </p:spPr>
        <p:txBody>
          <a:bodyPr>
            <a:normAutofit fontScale="90000"/>
          </a:bodyPr>
          <a:lstStyle/>
          <a:p>
            <a:r>
              <a:rPr lang="en-US" sz="4000" dirty="0"/>
              <a:t>Restaurant Revitalization Fund (RRF)</a:t>
            </a:r>
            <a:br>
              <a:rPr lang="en-US" sz="4000" dirty="0"/>
            </a:br>
            <a:r>
              <a:rPr lang="en-US" sz="4400" dirty="0">
                <a:solidFill>
                  <a:srgbClr val="898989"/>
                </a:solidFill>
              </a:rPr>
              <a:t>How Do I Apply?</a:t>
            </a:r>
            <a:br>
              <a:rPr lang="en-US" sz="4400" dirty="0">
                <a:solidFill>
                  <a:srgbClr val="898989"/>
                </a:solidFill>
              </a:rPr>
            </a:br>
            <a:endParaRPr lang="en-US" sz="44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1890548" y="2170237"/>
            <a:ext cx="8410903" cy="4206625"/>
          </a:xfrm>
        </p:spPr>
        <p:txBody>
          <a:bodyPr vert="horz" lIns="91440" tIns="45720" rIns="91440" bIns="45720" rtlCol="0" anchor="t">
            <a:normAutofit/>
          </a:bodyPr>
          <a:lstStyle/>
          <a:p>
            <a:r>
              <a:rPr lang="en-US" sz="2400" dirty="0">
                <a:latin typeface="Source Sans Pro"/>
                <a:ea typeface="Source Sans Pro"/>
              </a:rPr>
              <a:t>Directly through the SBA Platform  at  </a:t>
            </a:r>
            <a:r>
              <a:rPr lang="en-US" sz="2400" b="1" dirty="0">
                <a:latin typeface="Source Sans Pro"/>
                <a:ea typeface="Source Sans Pro"/>
              </a:rPr>
              <a:t>restaurants.sba.gov</a:t>
            </a:r>
            <a:r>
              <a:rPr lang="en-US" sz="2400" dirty="0">
                <a:latin typeface="Source Sans Pro"/>
                <a:ea typeface="Source Sans Pro"/>
              </a:rPr>
              <a:t> </a:t>
            </a:r>
            <a:br>
              <a:rPr lang="en-US" sz="2400" dirty="0">
                <a:latin typeface="Source Sans Pro"/>
                <a:ea typeface="Source Sans Pro"/>
              </a:rPr>
            </a:br>
            <a:endParaRPr lang="en-US" sz="2400" dirty="0"/>
          </a:p>
          <a:p>
            <a:r>
              <a:rPr lang="en-US" sz="2400" dirty="0"/>
              <a:t>Through a Point-of-Sale Vendor</a:t>
            </a:r>
          </a:p>
          <a:p>
            <a:pPr lvl="1"/>
            <a:r>
              <a:rPr lang="en-US" dirty="0"/>
              <a:t>SBA is actively looking to partner with more POS providers</a:t>
            </a:r>
            <a:br>
              <a:rPr lang="en-US" dirty="0"/>
            </a:br>
            <a:endParaRPr lang="en-US" dirty="0"/>
          </a:p>
          <a:p>
            <a:r>
              <a:rPr lang="en-US" sz="2400" dirty="0"/>
              <a:t>Through the telephone at </a:t>
            </a:r>
            <a:r>
              <a:rPr lang="en-US" sz="2400" b="1" dirty="0"/>
              <a:t>(844) 279-8898</a:t>
            </a:r>
          </a:p>
          <a:p>
            <a:pPr lvl="1"/>
            <a:r>
              <a:rPr lang="en-US" dirty="0"/>
              <a:t>Telephonic applications will have longer processing times</a:t>
            </a:r>
          </a:p>
          <a:p>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19</a:t>
            </a:fld>
            <a:endParaRPr lang="en-US"/>
          </a:p>
        </p:txBody>
      </p:sp>
    </p:spTree>
    <p:extLst>
      <p:ext uri="{BB962C8B-B14F-4D97-AF65-F5344CB8AC3E}">
        <p14:creationId xmlns:p14="http://schemas.microsoft.com/office/powerpoint/2010/main" val="74437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49"/>
            <a:ext cx="10515600" cy="1132925"/>
          </a:xfrm>
        </p:spPr>
        <p:txBody>
          <a:bodyPr>
            <a:normAutofit fontScale="90000"/>
          </a:bodyPr>
          <a:lstStyle/>
          <a:p>
            <a:r>
              <a:rPr lang="en-US" sz="4000" dirty="0"/>
              <a:t>Restaurant Revitalization Fund (RRF)</a:t>
            </a:r>
            <a:br>
              <a:rPr lang="en-US" sz="4000" dirty="0"/>
            </a:br>
            <a:r>
              <a:rPr lang="en-US" sz="4400" dirty="0">
                <a:solidFill>
                  <a:srgbClr val="898989"/>
                </a:solidFill>
              </a:rPr>
              <a:t>What Is It?</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2454442"/>
            <a:ext cx="10515600" cy="3577808"/>
          </a:xfrm>
        </p:spPr>
        <p:txBody>
          <a:bodyPr vert="horz" lIns="91440" tIns="45720" rIns="91440" bIns="45720" rtlCol="0" anchor="t">
            <a:normAutofit/>
          </a:bodyPr>
          <a:lstStyle/>
          <a:p>
            <a:r>
              <a:rPr lang="en-US" sz="2400" dirty="0"/>
              <a:t>The American Rescue Plan Act (ARPA) became public law on </a:t>
            </a:r>
            <a:br>
              <a:rPr lang="en-US" sz="2400" dirty="0"/>
            </a:br>
            <a:r>
              <a:rPr lang="en-US" sz="2400" dirty="0"/>
              <a:t>March 11, 2021 and established the RRF </a:t>
            </a:r>
          </a:p>
          <a:p>
            <a:r>
              <a:rPr lang="en-US" sz="2400" dirty="0">
                <a:latin typeface="Source Sans Pro"/>
                <a:ea typeface="Source Sans Pro"/>
              </a:rPr>
              <a:t>ARPA appropriated $28.6 billion for RRF, authorizing SBA to award funds</a:t>
            </a:r>
          </a:p>
          <a:p>
            <a:r>
              <a:rPr lang="en-US" sz="2400" dirty="0"/>
              <a:t>The appropriations remain available until expended</a:t>
            </a:r>
          </a:p>
          <a:p>
            <a:r>
              <a:rPr lang="en-US" sz="2400" dirty="0">
                <a:latin typeface="Source Sans Pro"/>
                <a:ea typeface="Source Sans Pro"/>
              </a:rPr>
              <a:t>Fund must be used for eligible uses no later than March 11, 2023</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a:t>
            </a:fld>
            <a:endParaRPr lang="en-US"/>
          </a:p>
        </p:txBody>
      </p:sp>
    </p:spTree>
    <p:extLst>
      <p:ext uri="{BB962C8B-B14F-4D97-AF65-F5344CB8AC3E}">
        <p14:creationId xmlns:p14="http://schemas.microsoft.com/office/powerpoint/2010/main" val="814309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981158"/>
          </a:xfrm>
        </p:spPr>
        <p:txBody>
          <a:bodyPr>
            <a:noAutofit/>
          </a:bodyPr>
          <a:lstStyle/>
          <a:p>
            <a:r>
              <a:rPr lang="en-US" dirty="0"/>
              <a:t>Restaurant Revitalization Fund (RRF)</a:t>
            </a:r>
            <a:br>
              <a:rPr lang="en-US" dirty="0"/>
            </a:br>
            <a:r>
              <a:rPr lang="en-US" sz="4000" dirty="0">
                <a:solidFill>
                  <a:srgbClr val="898989"/>
                </a:solidFill>
              </a:rPr>
              <a:t>What Documents Do I Need In Order To Apply?</a:t>
            </a:r>
            <a:br>
              <a:rPr lang="en-US" sz="4000" dirty="0">
                <a:solidFill>
                  <a:srgbClr val="898989"/>
                </a:solidFill>
              </a:rPr>
            </a:br>
            <a:endParaRPr lang="en-US" sz="40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1825625"/>
            <a:ext cx="10515600" cy="4501725"/>
          </a:xfrm>
        </p:spPr>
        <p:txBody>
          <a:bodyPr>
            <a:normAutofit fontScale="62500" lnSpcReduction="20000"/>
          </a:bodyPr>
          <a:lstStyle/>
          <a:p>
            <a:pPr lvl="1">
              <a:lnSpc>
                <a:spcPct val="110000"/>
              </a:lnSpc>
            </a:pPr>
            <a:r>
              <a:rPr lang="en-US" sz="3400" b="1" dirty="0"/>
              <a:t>Application: </a:t>
            </a:r>
            <a:r>
              <a:rPr lang="en-US" sz="3400" dirty="0"/>
              <a:t>SBA Form 3172, completed, initialed, and signed. Completion of this form digitally on the SBA Grant Platform will satisfy this requirement.</a:t>
            </a:r>
          </a:p>
          <a:p>
            <a:pPr lvl="1">
              <a:lnSpc>
                <a:spcPct val="110000"/>
              </a:lnSpc>
            </a:pPr>
            <a:r>
              <a:rPr lang="en-US" sz="3400" b="1" dirty="0"/>
              <a:t>Verification for Tax Information: </a:t>
            </a:r>
            <a:r>
              <a:rPr lang="en-US" sz="3400" dirty="0"/>
              <a:t>IRS Form 4506-T, completed and signed by Applicant. Completion of this form digitally on the SBA Grant Platform will satisfy this requirement.</a:t>
            </a:r>
          </a:p>
          <a:p>
            <a:pPr lvl="1">
              <a:lnSpc>
                <a:spcPct val="110000"/>
              </a:lnSpc>
            </a:pPr>
            <a:r>
              <a:rPr lang="en-US" sz="3400" b="1" dirty="0"/>
              <a:t>Gross Receipts Documentation:</a:t>
            </a:r>
            <a:r>
              <a:rPr lang="en-US" sz="3400" dirty="0"/>
              <a:t> Any of the following documents demonstrating gross receipts and, if applicable, eligible expenses:</a:t>
            </a:r>
          </a:p>
          <a:p>
            <a:pPr lvl="2">
              <a:lnSpc>
                <a:spcPct val="110000"/>
              </a:lnSpc>
            </a:pPr>
            <a:r>
              <a:rPr lang="en-US" sz="2600" dirty="0"/>
              <a:t>Business tax returns (IRS Form 1120 or IRS Form 1120-S); </a:t>
            </a:r>
          </a:p>
          <a:p>
            <a:pPr lvl="2">
              <a:lnSpc>
                <a:spcPct val="110000"/>
              </a:lnSpc>
            </a:pPr>
            <a:r>
              <a:rPr lang="en-US" sz="2600" dirty="0"/>
              <a:t>IRS Form1040 Schedule C; IRS Form 1040 Schedule F; </a:t>
            </a:r>
          </a:p>
          <a:p>
            <a:pPr lvl="2">
              <a:lnSpc>
                <a:spcPct val="110000"/>
              </a:lnSpc>
            </a:pPr>
            <a:r>
              <a:rPr lang="en-US" sz="2600" dirty="0"/>
              <a:t>For a partnership: partnership's IRS Form 1065 (including K-1s); </a:t>
            </a:r>
          </a:p>
          <a:p>
            <a:pPr lvl="2">
              <a:lnSpc>
                <a:spcPct val="110000"/>
              </a:lnSpc>
            </a:pPr>
            <a:r>
              <a:rPr lang="en-US" sz="2600" dirty="0"/>
              <a:t>Bank statements; </a:t>
            </a:r>
          </a:p>
          <a:p>
            <a:pPr lvl="2">
              <a:lnSpc>
                <a:spcPct val="110000"/>
              </a:lnSpc>
            </a:pPr>
            <a:r>
              <a:rPr lang="en-US" sz="2600" dirty="0"/>
              <a:t>Externally or internally prepared financial statements such as Income Statements or Profit and Loss Statements;</a:t>
            </a:r>
          </a:p>
          <a:p>
            <a:pPr lvl="2">
              <a:lnSpc>
                <a:spcPct val="110000"/>
              </a:lnSpc>
            </a:pPr>
            <a:r>
              <a:rPr lang="en-US" sz="2600" dirty="0"/>
              <a:t>Point of sale report(s), including IRS Form 1099-K.</a:t>
            </a:r>
          </a:p>
          <a:p>
            <a:endParaRPr lang="en-US" sz="20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20</a:t>
            </a:fld>
            <a:endParaRPr lang="en-US"/>
          </a:p>
        </p:txBody>
      </p:sp>
    </p:spTree>
    <p:extLst>
      <p:ext uri="{BB962C8B-B14F-4D97-AF65-F5344CB8AC3E}">
        <p14:creationId xmlns:p14="http://schemas.microsoft.com/office/powerpoint/2010/main" val="217813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1955131" y="470493"/>
            <a:ext cx="8281737" cy="932390"/>
          </a:xfrm>
        </p:spPr>
        <p:txBody>
          <a:bodyPr>
            <a:normAutofit fontScale="90000"/>
          </a:bodyPr>
          <a:lstStyle/>
          <a:p>
            <a:r>
              <a:rPr lang="en-US" sz="4000" dirty="0"/>
              <a:t>Restaurant Revitalization Fund (RRF)</a:t>
            </a:r>
            <a:br>
              <a:rPr lang="en-US" sz="4000" dirty="0"/>
            </a:br>
            <a:r>
              <a:rPr lang="en-US" sz="4400" dirty="0">
                <a:solidFill>
                  <a:srgbClr val="898989"/>
                </a:solidFill>
              </a:rPr>
              <a:t>What Documents Do I Need In Order To Apply? – Continued 2</a:t>
            </a:r>
            <a:br>
              <a:rPr lang="en-US" sz="4400" dirty="0">
                <a:solidFill>
                  <a:srgbClr val="898989"/>
                </a:solidFill>
              </a:rPr>
            </a:br>
            <a:endParaRPr lang="en-US" sz="4400" dirty="0">
              <a:solidFill>
                <a:srgbClr val="898989"/>
              </a:solidFill>
            </a:endParaRPr>
          </a:p>
        </p:txBody>
      </p:sp>
      <p:sp>
        <p:nvSpPr>
          <p:cNvPr id="6" name="Rectangle 5">
            <a:extLst>
              <a:ext uri="{FF2B5EF4-FFF2-40B4-BE49-F238E27FC236}">
                <a16:creationId xmlns:a16="http://schemas.microsoft.com/office/drawing/2014/main" id="{39920228-6BC4-4E80-8FB9-A5222A734292}"/>
              </a:ext>
            </a:extLst>
          </p:cNvPr>
          <p:cNvSpPr/>
          <p:nvPr/>
        </p:nvSpPr>
        <p:spPr>
          <a:xfrm>
            <a:off x="1454472" y="2154506"/>
            <a:ext cx="9283057" cy="414401"/>
          </a:xfrm>
          <a:prstGeom prst="rect">
            <a:avLst/>
          </a:prstGeom>
          <a:solidFill>
            <a:srgbClr val="003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pitchFamily="34" charset="0"/>
                <a:ea typeface="Source Sans Pro" panose="020B0503030403020204" pitchFamily="34" charset="0"/>
              </a:rPr>
              <a:t>Calculation 1 &amp; 2</a:t>
            </a:r>
            <a:endParaRPr lang="en-US" b="1" dirty="0">
              <a:latin typeface="Source Sans Pro" panose="020B0503030403020204" pitchFamily="34" charset="0"/>
              <a:ea typeface="Source Sans Pro" panose="020B0503030403020204" pitchFamily="34" charset="0"/>
            </a:endParaRPr>
          </a:p>
        </p:txBody>
      </p:sp>
      <p:sp>
        <p:nvSpPr>
          <p:cNvPr id="11" name="Content Placeholder 2">
            <a:extLst>
              <a:ext uri="{FF2B5EF4-FFF2-40B4-BE49-F238E27FC236}">
                <a16:creationId xmlns:a16="http://schemas.microsoft.com/office/drawing/2014/main" id="{82B9B9A7-E90B-415F-90EC-8773B2F669EF}"/>
              </a:ext>
            </a:extLst>
          </p:cNvPr>
          <p:cNvSpPr txBox="1">
            <a:spLocks/>
          </p:cNvSpPr>
          <p:nvPr/>
        </p:nvSpPr>
        <p:spPr>
          <a:xfrm>
            <a:off x="1454472" y="2594141"/>
            <a:ext cx="9283057" cy="3904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b="1" dirty="0"/>
              <a:t>Required: </a:t>
            </a:r>
          </a:p>
          <a:p>
            <a:pPr lvl="1"/>
            <a:r>
              <a:rPr lang="en-US" sz="1600" dirty="0"/>
              <a:t>Application - SBA Form 3172</a:t>
            </a:r>
          </a:p>
          <a:p>
            <a:pPr lvl="1"/>
            <a:r>
              <a:rPr lang="en-US" sz="1600" dirty="0"/>
              <a:t>Tax Verification - IRS Form 4506-T</a:t>
            </a:r>
          </a:p>
          <a:p>
            <a:pPr lvl="1"/>
            <a:r>
              <a:rPr lang="en-US" sz="1600" dirty="0"/>
              <a:t>2019 Gross Receipts - Tax Returns</a:t>
            </a:r>
          </a:p>
          <a:p>
            <a:pPr lvl="1"/>
            <a:r>
              <a:rPr lang="en-US" sz="1600" dirty="0"/>
              <a:t>3 months of bank statements</a:t>
            </a:r>
          </a:p>
          <a:p>
            <a:pPr lvl="1"/>
            <a:r>
              <a:rPr lang="en-US" sz="1600" dirty="0"/>
              <a:t>2020 Gross Receipts (at least 1)</a:t>
            </a:r>
          </a:p>
          <a:p>
            <a:pPr lvl="2"/>
            <a:r>
              <a:rPr lang="en-US" sz="1600" dirty="0"/>
              <a:t>Preferred:</a:t>
            </a:r>
          </a:p>
          <a:p>
            <a:pPr lvl="3"/>
            <a:r>
              <a:rPr lang="en-US" sz="1600" dirty="0"/>
              <a:t>Federal Tax Returns filed</a:t>
            </a:r>
          </a:p>
          <a:p>
            <a:pPr lvl="3"/>
            <a:r>
              <a:rPr lang="en-US" sz="1600" dirty="0"/>
              <a:t>Point of Sale report</a:t>
            </a:r>
          </a:p>
          <a:p>
            <a:pPr lvl="2"/>
            <a:r>
              <a:rPr lang="en-US" sz="1600" dirty="0"/>
              <a:t>Accepted (may delay review past 14 days): </a:t>
            </a:r>
          </a:p>
          <a:p>
            <a:pPr lvl="3"/>
            <a:r>
              <a:rPr lang="en-US" sz="1600" dirty="0"/>
              <a:t>Externally or internally prepared financial statements such as Income Statements or Profit and Loss Statements, signed, dated &amp; certified as to accuracy by Applicant</a:t>
            </a:r>
            <a:endParaRPr lang="en-US" dirty="0"/>
          </a:p>
          <a:p>
            <a:endParaRPr lang="en-US" sz="1600" dirty="0"/>
          </a:p>
          <a:p>
            <a:endParaRPr lang="en-US" sz="1600" dirty="0"/>
          </a:p>
          <a:p>
            <a:endParaRPr lang="en-US" sz="1600" dirty="0"/>
          </a:p>
          <a:p>
            <a:pPr marL="0" indent="0">
              <a:buFont typeface="Arial"/>
              <a:buNone/>
            </a:pPr>
            <a:endParaRPr lang="en-US" sz="1600"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a:xfrm>
            <a:off x="11465667" y="6194300"/>
            <a:ext cx="339545" cy="365125"/>
          </a:xfrm>
        </p:spPr>
        <p:txBody>
          <a:bodyPr/>
          <a:lstStyle/>
          <a:p>
            <a:fld id="{B1AB44B9-F1EC-4F4B-88D4-413245C9CD3E}" type="slidenum">
              <a:rPr lang="en-US" smtClean="0"/>
              <a:t>21</a:t>
            </a:fld>
            <a:endParaRPr lang="en-US" dirty="0"/>
          </a:p>
        </p:txBody>
      </p:sp>
    </p:spTree>
    <p:extLst>
      <p:ext uri="{BB962C8B-B14F-4D97-AF65-F5344CB8AC3E}">
        <p14:creationId xmlns:p14="http://schemas.microsoft.com/office/powerpoint/2010/main" val="306650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1955131" y="470493"/>
            <a:ext cx="8281737" cy="932390"/>
          </a:xfrm>
        </p:spPr>
        <p:txBody>
          <a:bodyPr>
            <a:normAutofit fontScale="90000"/>
          </a:bodyPr>
          <a:lstStyle/>
          <a:p>
            <a:r>
              <a:rPr lang="en-US" sz="4000" dirty="0"/>
              <a:t>Restaurant Revitalization Fund (RRF)</a:t>
            </a:r>
            <a:br>
              <a:rPr lang="en-US" sz="4000" dirty="0"/>
            </a:br>
            <a:r>
              <a:rPr lang="en-US" sz="4400" dirty="0">
                <a:solidFill>
                  <a:srgbClr val="898989"/>
                </a:solidFill>
              </a:rPr>
              <a:t>What Documents Do I Need In Order To Apply? – Continued 3</a:t>
            </a:r>
            <a:br>
              <a:rPr lang="en-US" sz="4400" dirty="0">
                <a:solidFill>
                  <a:srgbClr val="898989"/>
                </a:solidFill>
              </a:rPr>
            </a:br>
            <a:endParaRPr lang="en-US" sz="4400" dirty="0">
              <a:solidFill>
                <a:srgbClr val="898989"/>
              </a:solidFill>
            </a:endParaRPr>
          </a:p>
        </p:txBody>
      </p:sp>
      <p:sp>
        <p:nvSpPr>
          <p:cNvPr id="6" name="Rectangle 5">
            <a:extLst>
              <a:ext uri="{FF2B5EF4-FFF2-40B4-BE49-F238E27FC236}">
                <a16:creationId xmlns:a16="http://schemas.microsoft.com/office/drawing/2014/main" id="{39920228-6BC4-4E80-8FB9-A5222A734292}"/>
              </a:ext>
            </a:extLst>
          </p:cNvPr>
          <p:cNvSpPr/>
          <p:nvPr/>
        </p:nvSpPr>
        <p:spPr>
          <a:xfrm>
            <a:off x="1454472" y="2154506"/>
            <a:ext cx="9283057" cy="414401"/>
          </a:xfrm>
          <a:prstGeom prst="rect">
            <a:avLst/>
          </a:prstGeom>
          <a:solidFill>
            <a:srgbClr val="003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ource Sans Pro" panose="020B0503030403020204" pitchFamily="34" charset="0"/>
                <a:ea typeface="Source Sans Pro" panose="020B0503030403020204" pitchFamily="34" charset="0"/>
              </a:rPr>
              <a:t>Calculation 3</a:t>
            </a:r>
            <a:endParaRPr lang="en-US" b="1" dirty="0">
              <a:latin typeface="Source Sans Pro" panose="020B0503030403020204" pitchFamily="34" charset="0"/>
              <a:ea typeface="Source Sans Pro" panose="020B0503030403020204" pitchFamily="34" charset="0"/>
            </a:endParaRPr>
          </a:p>
        </p:txBody>
      </p:sp>
      <p:sp>
        <p:nvSpPr>
          <p:cNvPr id="11" name="Content Placeholder 2">
            <a:extLst>
              <a:ext uri="{FF2B5EF4-FFF2-40B4-BE49-F238E27FC236}">
                <a16:creationId xmlns:a16="http://schemas.microsoft.com/office/drawing/2014/main" id="{82B9B9A7-E90B-415F-90EC-8773B2F669EF}"/>
              </a:ext>
            </a:extLst>
          </p:cNvPr>
          <p:cNvSpPr txBox="1">
            <a:spLocks/>
          </p:cNvSpPr>
          <p:nvPr/>
        </p:nvSpPr>
        <p:spPr>
          <a:xfrm>
            <a:off x="1454472" y="2594141"/>
            <a:ext cx="9283057" cy="390405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400" b="1" dirty="0"/>
              <a:t>Required:</a:t>
            </a:r>
            <a:r>
              <a:rPr lang="en-US" sz="2300" b="1" dirty="0"/>
              <a:t> </a:t>
            </a:r>
          </a:p>
          <a:p>
            <a:pPr lvl="1"/>
            <a:r>
              <a:rPr lang="en-US" sz="2000" dirty="0"/>
              <a:t>Application - SBA Form 3172</a:t>
            </a:r>
          </a:p>
          <a:p>
            <a:pPr lvl="1"/>
            <a:r>
              <a:rPr lang="en-US" sz="2000" dirty="0"/>
              <a:t>Tax Verification - IRS Form 4506-T</a:t>
            </a:r>
          </a:p>
          <a:p>
            <a:pPr lvl="1"/>
            <a:r>
              <a:rPr lang="en-US" sz="2000" dirty="0"/>
              <a:t>3 months of bank statements – Supporting Account Linkage Validation</a:t>
            </a:r>
          </a:p>
          <a:p>
            <a:pPr lvl="1"/>
            <a:r>
              <a:rPr lang="en-US" sz="2000" dirty="0"/>
              <a:t>2020 &amp; 2021 Gross Receipts: (at least 1 for each year)</a:t>
            </a:r>
          </a:p>
          <a:p>
            <a:pPr lvl="2"/>
            <a:r>
              <a:rPr lang="en-US" sz="1800" dirty="0"/>
              <a:t>Preferred:</a:t>
            </a:r>
          </a:p>
          <a:p>
            <a:pPr lvl="3"/>
            <a:r>
              <a:rPr lang="en-US" sz="1600" dirty="0"/>
              <a:t>2020 Federal Tax Returns filed or 2020 Federal Tax Returns (Prepared but not yet file)</a:t>
            </a:r>
          </a:p>
          <a:p>
            <a:pPr lvl="3"/>
            <a:r>
              <a:rPr lang="en-US" sz="1600" dirty="0"/>
              <a:t>2020 Point of Sales Reports </a:t>
            </a:r>
          </a:p>
          <a:p>
            <a:pPr lvl="3"/>
            <a:r>
              <a:rPr lang="en-US" sz="1600" dirty="0"/>
              <a:t>2021 Point of Sales Reports </a:t>
            </a:r>
          </a:p>
          <a:p>
            <a:pPr lvl="1"/>
            <a:r>
              <a:rPr lang="en-US" sz="2200" dirty="0"/>
              <a:t>Eligible Expense Documentation (at least 1, and required appropriate supporting documentation for specific eligible expense type)</a:t>
            </a:r>
          </a:p>
          <a:p>
            <a:pPr lvl="2"/>
            <a:r>
              <a:rPr lang="en-US" sz="1900" dirty="0"/>
              <a:t>Preferred: </a:t>
            </a:r>
          </a:p>
          <a:p>
            <a:pPr lvl="3"/>
            <a:r>
              <a:rPr lang="en-US" dirty="0"/>
              <a:t>CPA Comfort Letter with accompanying Profit and Loss and Balance Sheet Documentation (provides fastest SBA Review)</a:t>
            </a:r>
          </a:p>
          <a:p>
            <a:pPr lvl="2"/>
            <a:r>
              <a:rPr lang="en-US" sz="1800" dirty="0"/>
              <a:t>Accepted (may delay review past 14 days):</a:t>
            </a:r>
          </a:p>
          <a:p>
            <a:pPr lvl="3"/>
            <a:r>
              <a:rPr lang="en-US" dirty="0"/>
              <a:t>Externally or internally prepared financial statements such as Income Statements or Profit and Loss Statements, signed, dated &amp; certified as to accuracy by Applicant</a:t>
            </a:r>
          </a:p>
          <a:p>
            <a:pPr lvl="3"/>
            <a:r>
              <a:rPr lang="en-US" dirty="0"/>
              <a:t>Eligible Expense documentation (invoices, payroll documents, </a:t>
            </a:r>
            <a:r>
              <a:rPr lang="en-US" dirty="0" err="1"/>
              <a:t>etc</a:t>
            </a:r>
            <a:r>
              <a:rPr lang="en-US" dirty="0"/>
              <a:t>)</a:t>
            </a:r>
          </a:p>
          <a:p>
            <a:pPr marL="0" indent="0">
              <a:buFont typeface="Arial"/>
              <a:buNone/>
            </a:pPr>
            <a:endParaRPr lang="en-US" sz="1600" dirty="0"/>
          </a:p>
          <a:p>
            <a:pPr marL="0" indent="0">
              <a:buFont typeface="Arial"/>
              <a:buNone/>
            </a:pPr>
            <a:endParaRPr lang="en-US" sz="1600"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a:xfrm>
            <a:off x="11465667" y="6194300"/>
            <a:ext cx="339545" cy="365125"/>
          </a:xfrm>
        </p:spPr>
        <p:txBody>
          <a:bodyPr/>
          <a:lstStyle/>
          <a:p>
            <a:fld id="{B1AB44B9-F1EC-4F4B-88D4-413245C9CD3E}" type="slidenum">
              <a:rPr lang="en-US" smtClean="0"/>
              <a:t>22</a:t>
            </a:fld>
            <a:endParaRPr lang="en-US" dirty="0"/>
          </a:p>
        </p:txBody>
      </p:sp>
    </p:spTree>
    <p:extLst>
      <p:ext uri="{BB962C8B-B14F-4D97-AF65-F5344CB8AC3E}">
        <p14:creationId xmlns:p14="http://schemas.microsoft.com/office/powerpoint/2010/main" val="1537590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49"/>
            <a:ext cx="10515600" cy="1132925"/>
          </a:xfrm>
        </p:spPr>
        <p:txBody>
          <a:bodyPr>
            <a:normAutofit fontScale="90000"/>
          </a:bodyPr>
          <a:lstStyle/>
          <a:p>
            <a:r>
              <a:rPr lang="en-US" sz="4000" dirty="0"/>
              <a:t>Restaurant Revitalization Fund (RRF)</a:t>
            </a:r>
            <a:br>
              <a:rPr lang="en-US" sz="4000" dirty="0"/>
            </a:br>
            <a:r>
              <a:rPr lang="en-US" sz="4400" dirty="0">
                <a:solidFill>
                  <a:srgbClr val="898989"/>
                </a:solidFill>
              </a:rPr>
              <a:t>What Documents Do I Need In Order To Apply? – Continued 4</a:t>
            </a:r>
            <a:br>
              <a:rPr lang="en-US" sz="4400" dirty="0">
                <a:solidFill>
                  <a:srgbClr val="898989"/>
                </a:solidFill>
              </a:rPr>
            </a:br>
            <a:endParaRPr lang="en-US" sz="44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2315819"/>
            <a:ext cx="10515600" cy="4206625"/>
          </a:xfrm>
        </p:spPr>
        <p:txBody>
          <a:bodyPr>
            <a:noAutofit/>
          </a:bodyPr>
          <a:lstStyle/>
          <a:p>
            <a:pPr>
              <a:lnSpc>
                <a:spcPct val="120000"/>
              </a:lnSpc>
            </a:pPr>
            <a:r>
              <a:rPr lang="en-US" sz="2400" dirty="0"/>
              <a:t>In addition to the documents on the prior slide:</a:t>
            </a:r>
          </a:p>
          <a:p>
            <a:pPr lvl="1">
              <a:lnSpc>
                <a:spcPct val="120000"/>
              </a:lnSpc>
            </a:pPr>
            <a:r>
              <a:rPr lang="en-US" dirty="0"/>
              <a:t>For Applicants that are a brewpub, tasting room, taproom, brewery, winery, distillery, or bakery</a:t>
            </a:r>
          </a:p>
          <a:p>
            <a:pPr lvl="2">
              <a:lnSpc>
                <a:spcPct val="120000"/>
              </a:lnSpc>
            </a:pPr>
            <a:r>
              <a:rPr lang="en-US" sz="1400" dirty="0"/>
              <a:t>Documents evidencing that onsite sales to the public comprise at least 33% of gross receipts for 2019, which may include Tax and Trade Bureau forms, state or local forms filed, or internally created reports from inventory management, sales reporting, or accounting software . For businesses that opened in 2020, the Applicant’s original business model should have contemplated at least 33% of gross receipts in onsite sales to the public. </a:t>
            </a:r>
            <a:endParaRPr lang="en-US" sz="2400" dirty="0"/>
          </a:p>
          <a:p>
            <a:pPr lvl="1">
              <a:lnSpc>
                <a:spcPct val="120000"/>
              </a:lnSpc>
            </a:pPr>
            <a:r>
              <a:rPr lang="en-US" dirty="0"/>
              <a:t>For Applicants that are an Inn</a:t>
            </a:r>
          </a:p>
          <a:p>
            <a:pPr lvl="2">
              <a:lnSpc>
                <a:spcPct val="120000"/>
              </a:lnSpc>
            </a:pPr>
            <a:r>
              <a:rPr lang="en-US" sz="1400" dirty="0"/>
              <a:t>Documents evidencing that onsite sales of food and beverage to the public comprise at least 33% of gross receipts for 2019. For businesses that opened in 2020, the Applicant’s original business model should have contemplated at least 33% of gross receipts in onsite sales of food and beverage to the public. </a:t>
            </a: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23</a:t>
            </a:fld>
            <a:endParaRPr lang="en-US"/>
          </a:p>
        </p:txBody>
      </p:sp>
    </p:spTree>
    <p:extLst>
      <p:ext uri="{BB962C8B-B14F-4D97-AF65-F5344CB8AC3E}">
        <p14:creationId xmlns:p14="http://schemas.microsoft.com/office/powerpoint/2010/main" val="300749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1103078"/>
          </a:xfrm>
        </p:spPr>
        <p:txBody>
          <a:bodyPr>
            <a:normAutofit fontScale="90000"/>
          </a:bodyPr>
          <a:lstStyle/>
          <a:p>
            <a:r>
              <a:rPr lang="en-US" sz="4000" dirty="0"/>
              <a:t>Restaurant Revitalization Fund (RRF)</a:t>
            </a:r>
            <a:br>
              <a:rPr lang="en-US" sz="4000" dirty="0"/>
            </a:br>
            <a:r>
              <a:rPr lang="en-US" sz="4400" dirty="0">
                <a:solidFill>
                  <a:srgbClr val="898989"/>
                </a:solidFill>
              </a:rPr>
              <a:t>How Do I Get Help Applying?</a:t>
            </a:r>
            <a:br>
              <a:rPr lang="en-US" sz="4400" dirty="0">
                <a:solidFill>
                  <a:srgbClr val="898989"/>
                </a:solidFill>
              </a:rPr>
            </a:br>
            <a:endParaRPr lang="en-US" sz="44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1072055" y="2574758"/>
            <a:ext cx="10281745" cy="3524832"/>
          </a:xfrm>
        </p:spPr>
        <p:txBody>
          <a:bodyPr>
            <a:normAutofit/>
          </a:bodyPr>
          <a:lstStyle/>
          <a:p>
            <a:r>
              <a:rPr lang="en-US" sz="2400" dirty="0"/>
              <a:t>Call center hotline </a:t>
            </a:r>
            <a:r>
              <a:rPr lang="en-US" sz="2400" b="1" dirty="0"/>
              <a:t>1-844-279-8898</a:t>
            </a:r>
          </a:p>
          <a:p>
            <a:r>
              <a:rPr lang="en-US" sz="2400" dirty="0"/>
              <a:t>Local SBA District Office (</a:t>
            </a:r>
            <a:r>
              <a:rPr lang="en-US" sz="2400" b="1" u="sng" dirty="0">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2"/>
              </a:rPr>
              <a:t>www.sba.gov/local-assistance</a:t>
            </a:r>
            <a:r>
              <a:rPr lang="en-US" sz="2400" dirty="0"/>
              <a:t>)</a:t>
            </a:r>
            <a:endParaRPr lang="en-US" sz="2400" dirty="0">
              <a:latin typeface="Source Sans Pro" panose="020B0503030403020204" pitchFamily="34" charset="0"/>
              <a:ea typeface="Source Sans Pro" panose="020B0503030403020204" pitchFamily="34" charset="0"/>
            </a:endParaRPr>
          </a:p>
          <a:p>
            <a:r>
              <a:rPr lang="en-US" sz="2400" dirty="0"/>
              <a:t>Help available in multiple languages</a:t>
            </a:r>
          </a:p>
          <a:p>
            <a:endParaRPr lang="en-US" sz="19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24</a:t>
            </a:fld>
            <a:endParaRPr lang="en-US"/>
          </a:p>
        </p:txBody>
      </p:sp>
    </p:spTree>
    <p:extLst>
      <p:ext uri="{BB962C8B-B14F-4D97-AF65-F5344CB8AC3E}">
        <p14:creationId xmlns:p14="http://schemas.microsoft.com/office/powerpoint/2010/main" val="1153892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49"/>
            <a:ext cx="10515600" cy="1132925"/>
          </a:xfrm>
        </p:spPr>
        <p:txBody>
          <a:bodyPr>
            <a:normAutofit fontScale="90000"/>
          </a:bodyPr>
          <a:lstStyle/>
          <a:p>
            <a:r>
              <a:rPr lang="en-US" sz="4000" dirty="0"/>
              <a:t>Restaurant Revitalization Fund (RRF)</a:t>
            </a:r>
            <a:br>
              <a:rPr lang="en-US" sz="4000" dirty="0"/>
            </a:br>
            <a:r>
              <a:rPr lang="en-US" sz="4400" dirty="0">
                <a:solidFill>
                  <a:srgbClr val="898989"/>
                </a:solidFill>
              </a:rPr>
              <a:t>Best Practices</a:t>
            </a:r>
            <a:br>
              <a:rPr lang="en-US" dirty="0"/>
            </a:br>
            <a:endParaRPr lang="en-US" dirty="0"/>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1663573"/>
            <a:ext cx="10515600" cy="5038015"/>
          </a:xfrm>
        </p:spPr>
        <p:txBody>
          <a:bodyPr>
            <a:normAutofit fontScale="62500" lnSpcReduction="20000"/>
          </a:bodyPr>
          <a:lstStyle/>
          <a:p>
            <a:pPr marL="514350" indent="-514350">
              <a:lnSpc>
                <a:spcPct val="120000"/>
              </a:lnSpc>
              <a:buAutoNum type="arabicPeriod"/>
            </a:pPr>
            <a:r>
              <a:rPr lang="en-US" sz="3800" b="1" dirty="0"/>
              <a:t>Provide complete documentation</a:t>
            </a:r>
            <a:r>
              <a:rPr lang="en-US" sz="3800" dirty="0"/>
              <a:t> - Applications with incomplete documentation will be rejected. The review process will restart when complete documentation is provided. Delays could jeopardize the Applicant receiving the award.</a:t>
            </a:r>
          </a:p>
          <a:p>
            <a:pPr marL="514350" indent="-514350">
              <a:lnSpc>
                <a:spcPct val="120000"/>
              </a:lnSpc>
              <a:buAutoNum type="arabicPeriod"/>
            </a:pPr>
            <a:r>
              <a:rPr lang="en-US" sz="3800" b="1" dirty="0"/>
              <a:t>Leverage your resources</a:t>
            </a:r>
            <a:r>
              <a:rPr lang="en-US" sz="3800" dirty="0"/>
              <a:t> - While not required, the use of CPAs and other accounting professionals may help ensure a complete and well documented application.</a:t>
            </a:r>
          </a:p>
          <a:p>
            <a:pPr marL="514350" indent="-514350">
              <a:lnSpc>
                <a:spcPct val="120000"/>
              </a:lnSpc>
              <a:buAutoNum type="arabicPeriod"/>
            </a:pPr>
            <a:r>
              <a:rPr lang="en-US" sz="3800" b="1" dirty="0"/>
              <a:t>Application corrections</a:t>
            </a:r>
            <a:r>
              <a:rPr lang="en-US" sz="3800" dirty="0"/>
              <a:t> - SBA is not able to make corrections on behalf of Applicants.  Applicants who require corrections will need to contact the call center hotline at (844) 279-8898.</a:t>
            </a:r>
          </a:p>
          <a:p>
            <a:pPr marL="514350" indent="-514350">
              <a:lnSpc>
                <a:spcPct val="120000"/>
              </a:lnSpc>
              <a:buAutoNum type="arabicPeriod"/>
            </a:pPr>
            <a:r>
              <a:rPr lang="en-US" sz="3800" b="1" dirty="0"/>
              <a:t>Applicants who still intend to apply for PPP </a:t>
            </a:r>
            <a:r>
              <a:rPr lang="en-US" sz="3800" dirty="0"/>
              <a:t>- RRF applicants are advised to complete their PPP application in advance of the RRF application</a:t>
            </a:r>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25</a:t>
            </a:fld>
            <a:endParaRPr lang="en-US"/>
          </a:p>
        </p:txBody>
      </p:sp>
    </p:spTree>
    <p:extLst>
      <p:ext uri="{BB962C8B-B14F-4D97-AF65-F5344CB8AC3E}">
        <p14:creationId xmlns:p14="http://schemas.microsoft.com/office/powerpoint/2010/main" val="3241042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49"/>
            <a:ext cx="10515600" cy="1132925"/>
          </a:xfrm>
        </p:spPr>
        <p:txBody>
          <a:bodyPr>
            <a:normAutofit fontScale="90000"/>
          </a:bodyPr>
          <a:lstStyle/>
          <a:p>
            <a:r>
              <a:rPr lang="en-US" sz="4000" dirty="0"/>
              <a:t>Restaurant Revitalization Fund (RRF)</a:t>
            </a:r>
            <a:br>
              <a:rPr lang="en-US" sz="4000" dirty="0"/>
            </a:br>
            <a:r>
              <a:rPr lang="en-US" sz="4400" dirty="0">
                <a:solidFill>
                  <a:srgbClr val="898989"/>
                </a:solidFill>
              </a:rPr>
              <a:t>When Can I Apply?</a:t>
            </a:r>
            <a:br>
              <a:rPr lang="en-US" sz="4400" dirty="0">
                <a:solidFill>
                  <a:srgbClr val="898989"/>
                </a:solidFill>
              </a:rPr>
            </a:br>
            <a:endParaRPr lang="en-US" sz="44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a:normAutofit fontScale="92500" lnSpcReduction="10000"/>
          </a:bodyPr>
          <a:lstStyle/>
          <a:p>
            <a:pPr>
              <a:lnSpc>
                <a:spcPct val="110000"/>
              </a:lnSpc>
            </a:pPr>
            <a:r>
              <a:rPr lang="en-US" sz="2600" b="1" dirty="0"/>
              <a:t>Pilot Period: </a:t>
            </a:r>
            <a:r>
              <a:rPr lang="en-US" sz="2600" dirty="0"/>
              <a:t>Pilot Period participants will be randomly selected from existing PPP borrowers who self identified as members of RRF priority groups. Pilot participants will not receive funds until RRF is open to the public at application launch.</a:t>
            </a:r>
            <a:endParaRPr lang="en-US" sz="2600" b="1" dirty="0"/>
          </a:p>
          <a:p>
            <a:pPr>
              <a:lnSpc>
                <a:spcPct val="110000"/>
              </a:lnSpc>
            </a:pPr>
            <a:r>
              <a:rPr lang="en-US" sz="2600" b="1" dirty="0"/>
              <a:t>Priority Period: Days 1-21 - </a:t>
            </a:r>
            <a:r>
              <a:rPr lang="en-US" sz="2600" dirty="0"/>
              <a:t>During the initial 21-day Priority Period, SBA will accept applications from all eligible Applicants. Only applications from small businesses owned by women, veterans, and socially and economically disadvantaged Applicants will be funded during this period.  </a:t>
            </a:r>
          </a:p>
          <a:p>
            <a:pPr>
              <a:lnSpc>
                <a:spcPct val="110000"/>
              </a:lnSpc>
            </a:pPr>
            <a:r>
              <a:rPr lang="en-US" sz="2600" b="1" dirty="0"/>
              <a:t>Day 22: </a:t>
            </a:r>
            <a:r>
              <a:rPr lang="en-US" sz="2600" dirty="0"/>
              <a:t> All eligible applications will be processed and funded until program funds are exhausted.</a:t>
            </a:r>
          </a:p>
          <a:p>
            <a:endParaRPr lang="en-US" sz="19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26</a:t>
            </a:fld>
            <a:endParaRPr lang="en-US"/>
          </a:p>
        </p:txBody>
      </p:sp>
    </p:spTree>
    <p:extLst>
      <p:ext uri="{BB962C8B-B14F-4D97-AF65-F5344CB8AC3E}">
        <p14:creationId xmlns:p14="http://schemas.microsoft.com/office/powerpoint/2010/main" val="1543576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408948"/>
            <a:ext cx="10515600" cy="1294975"/>
          </a:xfrm>
        </p:spPr>
        <p:txBody>
          <a:bodyPr>
            <a:normAutofit fontScale="90000"/>
          </a:bodyPr>
          <a:lstStyle/>
          <a:p>
            <a:r>
              <a:rPr lang="en-US" sz="4000" dirty="0"/>
              <a:t>Restaurant Revitalization Fund (RRF)</a:t>
            </a:r>
            <a:br>
              <a:rPr lang="en-US" sz="4000" dirty="0"/>
            </a:br>
            <a:r>
              <a:rPr lang="en-US" sz="4400" dirty="0">
                <a:solidFill>
                  <a:srgbClr val="898989"/>
                </a:solidFill>
              </a:rPr>
              <a:t>What Are The Priority Groups?</a:t>
            </a:r>
            <a:br>
              <a:rPr lang="en-US" sz="4400" dirty="0">
                <a:solidFill>
                  <a:srgbClr val="898989"/>
                </a:solidFill>
              </a:rPr>
            </a:br>
            <a:endParaRPr lang="en-US" sz="44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591553" y="1570873"/>
            <a:ext cx="11008894" cy="4878179"/>
          </a:xfrm>
        </p:spPr>
        <p:txBody>
          <a:bodyPr>
            <a:noAutofit/>
          </a:bodyPr>
          <a:lstStyle/>
          <a:p>
            <a:pPr>
              <a:lnSpc>
                <a:spcPct val="100000"/>
              </a:lnSpc>
            </a:pPr>
            <a:r>
              <a:rPr lang="en-US" sz="2400" dirty="0"/>
              <a:t>A small business concern that is at least </a:t>
            </a:r>
            <a:r>
              <a:rPr lang="en-US" sz="2400" b="1" dirty="0"/>
              <a:t>51 percent owned and the management and daily business operations of the applicant are controlled </a:t>
            </a:r>
            <a:r>
              <a:rPr lang="en-US" sz="2400" dirty="0"/>
              <a:t>by one or more individuals who are:</a:t>
            </a:r>
          </a:p>
          <a:p>
            <a:pPr lvl="1">
              <a:lnSpc>
                <a:spcPct val="100000"/>
              </a:lnSpc>
            </a:pPr>
            <a:r>
              <a:rPr lang="en-US" b="1" dirty="0"/>
              <a:t>Women</a:t>
            </a:r>
          </a:p>
          <a:p>
            <a:pPr lvl="1">
              <a:lnSpc>
                <a:spcPct val="100000"/>
              </a:lnSpc>
            </a:pPr>
            <a:r>
              <a:rPr lang="en-US" b="1" dirty="0"/>
              <a:t>Veterans</a:t>
            </a:r>
          </a:p>
          <a:p>
            <a:pPr lvl="1">
              <a:lnSpc>
                <a:spcPct val="100000"/>
              </a:lnSpc>
            </a:pPr>
            <a:r>
              <a:rPr lang="en-US" b="1" dirty="0"/>
              <a:t>Socially and Economically Disadvantaged </a:t>
            </a:r>
          </a:p>
          <a:p>
            <a:pPr>
              <a:lnSpc>
                <a:spcPct val="100000"/>
              </a:lnSpc>
            </a:pPr>
            <a:r>
              <a:rPr lang="en-US" sz="2400" dirty="0"/>
              <a:t>Applicants must </a:t>
            </a:r>
            <a:r>
              <a:rPr lang="en-US" sz="2400" b="1" dirty="0"/>
              <a:t>self-certify </a:t>
            </a:r>
            <a:r>
              <a:rPr lang="en-US" sz="2400" dirty="0"/>
              <a:t>on the application that they meet eligibility requirements </a:t>
            </a:r>
          </a:p>
          <a:p>
            <a:pPr>
              <a:lnSpc>
                <a:spcPct val="100000"/>
              </a:lnSpc>
            </a:pPr>
            <a:r>
              <a:rPr lang="en-US" sz="2400" dirty="0"/>
              <a:t>For example: An applicant has five owners who each own 20 percent of the applicant. Two owners are veterans, and one owner is a socially and economically disadvantaged individual. SBA will consider this applicant to meet the requirement that at least 51 percent of the applicant is owned by a priority group. </a:t>
            </a: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27</a:t>
            </a:fld>
            <a:endParaRPr lang="en-US"/>
          </a:p>
        </p:txBody>
      </p:sp>
    </p:spTree>
    <p:extLst>
      <p:ext uri="{BB962C8B-B14F-4D97-AF65-F5344CB8AC3E}">
        <p14:creationId xmlns:p14="http://schemas.microsoft.com/office/powerpoint/2010/main" val="3658326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1197808"/>
          </a:xfrm>
        </p:spPr>
        <p:txBody>
          <a:bodyPr>
            <a:normAutofit fontScale="90000"/>
          </a:bodyPr>
          <a:lstStyle/>
          <a:p>
            <a:r>
              <a:rPr lang="en-US" sz="4000" dirty="0"/>
              <a:t>Restaurant Revitalization Fund (RRF)</a:t>
            </a:r>
            <a:br>
              <a:rPr lang="en-US" sz="4000" dirty="0"/>
            </a:br>
            <a:r>
              <a:rPr lang="en-US" sz="4400" dirty="0">
                <a:solidFill>
                  <a:srgbClr val="898989"/>
                </a:solidFill>
              </a:rPr>
              <a:t>Priority Group Definitions</a:t>
            </a:r>
            <a:br>
              <a:rPr lang="en-US" dirty="0"/>
            </a:br>
            <a:endParaRPr lang="en-US" dirty="0"/>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1728458"/>
            <a:ext cx="10515600" cy="4830967"/>
          </a:xfrm>
        </p:spPr>
        <p:txBody>
          <a:bodyPr>
            <a:noAutofit/>
          </a:bodyPr>
          <a:lstStyle/>
          <a:p>
            <a:pPr>
              <a:lnSpc>
                <a:spcPct val="110000"/>
              </a:lnSpc>
            </a:pPr>
            <a:r>
              <a:rPr lang="en-US" sz="2400" b="1" dirty="0"/>
              <a:t>Socially disadvantaged individuals </a:t>
            </a:r>
            <a:r>
              <a:rPr lang="en-US" sz="2400" dirty="0"/>
              <a:t>are those who have been subjected to racial or ethnic prejudice or cultural bias because of their identity as a member of a group without regard to their individual qualities. </a:t>
            </a:r>
          </a:p>
          <a:p>
            <a:pPr lvl="1">
              <a:lnSpc>
                <a:spcPct val="110000"/>
              </a:lnSpc>
            </a:pPr>
            <a:r>
              <a:rPr lang="en-US" dirty="0"/>
              <a:t>Individuals who are members of the following groups are presumed to be socially disadvantaged: Black Americans; Hispanic Americans; Native Americans (including Alaska Natives and Native Hawaiians); Asian Pacific Americans; or Subcontinent Asian Americans.</a:t>
            </a:r>
          </a:p>
          <a:p>
            <a:pPr>
              <a:lnSpc>
                <a:spcPct val="110000"/>
              </a:lnSpc>
            </a:pPr>
            <a:r>
              <a:rPr lang="en-US" sz="2400" b="1" dirty="0"/>
              <a:t>Economically disadvantaged individuals </a:t>
            </a:r>
            <a:r>
              <a:rPr lang="en-US" sz="2400" dirty="0"/>
              <a:t>are those socially disadvantaged individuals whose ability to compete in the free enterprise system has been impaired due to diminished capital and credit opportunities as compared to others in the same business area who are not socially disadvantaged. </a:t>
            </a: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28</a:t>
            </a:fld>
            <a:endParaRPr lang="en-US"/>
          </a:p>
        </p:txBody>
      </p:sp>
    </p:spTree>
    <p:extLst>
      <p:ext uri="{BB962C8B-B14F-4D97-AF65-F5344CB8AC3E}">
        <p14:creationId xmlns:p14="http://schemas.microsoft.com/office/powerpoint/2010/main" val="731983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49"/>
            <a:ext cx="10515600" cy="1030627"/>
          </a:xfrm>
        </p:spPr>
        <p:txBody>
          <a:bodyPr>
            <a:normAutofit fontScale="90000"/>
          </a:bodyPr>
          <a:lstStyle/>
          <a:p>
            <a:r>
              <a:rPr lang="en-US" sz="4000" dirty="0"/>
              <a:t>Restaurant Revitalization Fund (RRF)</a:t>
            </a:r>
            <a:br>
              <a:rPr lang="en-US" sz="4000" dirty="0"/>
            </a:br>
            <a:r>
              <a:rPr lang="en-US" sz="4400" dirty="0">
                <a:solidFill>
                  <a:srgbClr val="898989"/>
                </a:solidFill>
              </a:rPr>
              <a:t>Eligibility As A Priority Group Applicant</a:t>
            </a:r>
            <a:br>
              <a:rPr lang="en-US" dirty="0"/>
            </a:br>
            <a:endParaRPr lang="en-US" dirty="0"/>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1301969" y="1843471"/>
            <a:ext cx="9588062" cy="3453252"/>
          </a:xfrm>
        </p:spPr>
        <p:txBody>
          <a:bodyPr anchor="ctr">
            <a:normAutofit/>
          </a:bodyPr>
          <a:lstStyle/>
          <a:p>
            <a:pPr marL="0" indent="0" algn="ctr">
              <a:buNone/>
            </a:pPr>
            <a:r>
              <a:rPr lang="en-US" sz="2400" b="1" dirty="0"/>
              <a:t>Entity re-organization for purposes of qualification for the priority period </a:t>
            </a:r>
            <a:r>
              <a:rPr lang="en-US" sz="2400" dirty="0"/>
              <a:t>will result in </a:t>
            </a:r>
            <a:r>
              <a:rPr lang="en-US" sz="2400" b="1" dirty="0"/>
              <a:t>automatic disqualification </a:t>
            </a:r>
            <a:r>
              <a:rPr lang="en-US" sz="2400" dirty="0"/>
              <a:t>of the award.</a:t>
            </a: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29</a:t>
            </a:fld>
            <a:endParaRPr lang="en-US"/>
          </a:p>
        </p:txBody>
      </p:sp>
    </p:spTree>
    <p:extLst>
      <p:ext uri="{BB962C8B-B14F-4D97-AF65-F5344CB8AC3E}">
        <p14:creationId xmlns:p14="http://schemas.microsoft.com/office/powerpoint/2010/main" val="128471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49"/>
            <a:ext cx="10515600" cy="1048309"/>
          </a:xfrm>
        </p:spPr>
        <p:txBody>
          <a:bodyPr>
            <a:noAutofit/>
          </a:bodyPr>
          <a:lstStyle/>
          <a:p>
            <a:r>
              <a:rPr lang="en-US" dirty="0"/>
              <a:t>Restaurant Revitalization Fund (RRF)</a:t>
            </a:r>
            <a:br>
              <a:rPr lang="en-US" dirty="0"/>
            </a:br>
            <a:r>
              <a:rPr lang="en-US" sz="4000" dirty="0">
                <a:solidFill>
                  <a:srgbClr val="898989"/>
                </a:solidFill>
              </a:rPr>
              <a:t>Who Is Eligible?</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199" y="1578959"/>
            <a:ext cx="10649505" cy="4598891"/>
          </a:xfrm>
        </p:spPr>
        <p:txBody>
          <a:bodyPr>
            <a:normAutofit fontScale="25000" lnSpcReduction="20000"/>
          </a:bodyPr>
          <a:lstStyle/>
          <a:p>
            <a:pPr>
              <a:lnSpc>
                <a:spcPct val="120000"/>
              </a:lnSpc>
            </a:pPr>
            <a:r>
              <a:rPr lang="en-US" sz="6400" dirty="0"/>
              <a:t>Eligible entities are businesses that are not permanently closed and include businesses where the public or patrons assemble for the primary purpose of being served food or drink</a:t>
            </a:r>
          </a:p>
          <a:p>
            <a:pPr>
              <a:lnSpc>
                <a:spcPct val="120000"/>
              </a:lnSpc>
            </a:pPr>
            <a:r>
              <a:rPr lang="en-US" sz="5600" b="1" dirty="0"/>
              <a:t>Includes:</a:t>
            </a:r>
          </a:p>
          <a:p>
            <a:pPr lvl="1">
              <a:lnSpc>
                <a:spcPct val="120000"/>
              </a:lnSpc>
            </a:pPr>
            <a:r>
              <a:rPr lang="en-US" sz="5600" dirty="0"/>
              <a:t>Restaurants</a:t>
            </a:r>
          </a:p>
          <a:p>
            <a:pPr lvl="1">
              <a:lnSpc>
                <a:spcPct val="120000"/>
              </a:lnSpc>
            </a:pPr>
            <a:r>
              <a:rPr lang="en-US" sz="5600" dirty="0"/>
              <a:t>Food stands, food trucks, food carts</a:t>
            </a:r>
          </a:p>
          <a:p>
            <a:pPr lvl="1">
              <a:lnSpc>
                <a:spcPct val="120000"/>
              </a:lnSpc>
            </a:pPr>
            <a:r>
              <a:rPr lang="en-US" sz="5600" dirty="0"/>
              <a:t>Caterers</a:t>
            </a:r>
          </a:p>
          <a:p>
            <a:pPr lvl="1">
              <a:lnSpc>
                <a:spcPct val="120000"/>
              </a:lnSpc>
            </a:pPr>
            <a:r>
              <a:rPr lang="en-US" sz="5600" dirty="0"/>
              <a:t>Bars, saloons, lounges, taverns</a:t>
            </a:r>
          </a:p>
          <a:p>
            <a:pPr lvl="1">
              <a:lnSpc>
                <a:spcPct val="120000"/>
              </a:lnSpc>
            </a:pPr>
            <a:r>
              <a:rPr lang="en-US" sz="5600" dirty="0"/>
              <a:t>Snack and nonalcoholic beverage bars (e.g., coffee shops, ice cream shops)</a:t>
            </a:r>
          </a:p>
          <a:p>
            <a:pPr lvl="1">
              <a:lnSpc>
                <a:spcPct val="120000"/>
              </a:lnSpc>
            </a:pPr>
            <a:r>
              <a:rPr lang="en-US" sz="5600" dirty="0"/>
              <a:t>Bakeries (onsite sales to the public comprise at least 33% of gross receipts)</a:t>
            </a:r>
          </a:p>
          <a:p>
            <a:pPr lvl="1">
              <a:lnSpc>
                <a:spcPct val="120000"/>
              </a:lnSpc>
            </a:pPr>
            <a:r>
              <a:rPr lang="en-US" sz="5600" dirty="0"/>
              <a:t>Brewpubs, tasting rooms, taprooms* (onsite sales to the public comprise at least 33% of gross receipts)</a:t>
            </a:r>
          </a:p>
          <a:p>
            <a:pPr lvl="1">
              <a:lnSpc>
                <a:spcPct val="120000"/>
              </a:lnSpc>
            </a:pPr>
            <a:r>
              <a:rPr lang="en-US" sz="5600" dirty="0"/>
              <a:t>Breweries and/or microbreweries* (onsite sales to the public comprise at least 33% of gross receipts)</a:t>
            </a:r>
          </a:p>
          <a:p>
            <a:pPr lvl="1">
              <a:lnSpc>
                <a:spcPct val="120000"/>
              </a:lnSpc>
            </a:pPr>
            <a:r>
              <a:rPr lang="en-US" sz="5600" dirty="0"/>
              <a:t>Wineries and distilleries* (onsite sales to the public comprise at least 33% of gross receipts)</a:t>
            </a:r>
          </a:p>
          <a:p>
            <a:pPr lvl="1">
              <a:lnSpc>
                <a:spcPct val="120000"/>
              </a:lnSpc>
            </a:pPr>
            <a:r>
              <a:rPr lang="en-US" sz="5600" dirty="0"/>
              <a:t>Inns* (onsite sales of food and beverage to the public comprise at least 33% of gross receipts)</a:t>
            </a:r>
          </a:p>
          <a:p>
            <a:pPr lvl="1">
              <a:lnSpc>
                <a:spcPct val="120000"/>
              </a:lnSpc>
            </a:pPr>
            <a:r>
              <a:rPr lang="en-US" sz="5600" dirty="0"/>
              <a:t>Licensed facilities or premises of a beverage alcohol producer where the public may taste, sample, or purchase products</a:t>
            </a:r>
          </a:p>
          <a:p>
            <a:pPr lvl="1">
              <a:lnSpc>
                <a:spcPct val="120000"/>
              </a:lnSpc>
            </a:pPr>
            <a:r>
              <a:rPr lang="en-US" sz="5600" dirty="0"/>
              <a:t>Other similar places of business in which the public or patrons assemble for the primary purpose of being served food or drink</a:t>
            </a:r>
          </a:p>
          <a:p>
            <a:pPr lvl="1">
              <a:lnSpc>
                <a:spcPct val="120000"/>
              </a:lnSpc>
            </a:pPr>
            <a:endParaRPr lang="en-US" sz="5600" dirty="0"/>
          </a:p>
          <a:p>
            <a:pPr marL="457200" lvl="1" indent="0">
              <a:lnSpc>
                <a:spcPct val="120000"/>
              </a:lnSpc>
              <a:buNone/>
            </a:pPr>
            <a:r>
              <a:rPr lang="en-US" sz="5600" i="1" dirty="0"/>
              <a:t>All entities listed above that do not have an asterisk are presumed to have greater than 33% onsite in 2019 food and beverage sales</a:t>
            </a:r>
            <a:endParaRPr lang="en-US" sz="44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3</a:t>
            </a:fld>
            <a:endParaRPr lang="en-US"/>
          </a:p>
        </p:txBody>
      </p:sp>
    </p:spTree>
    <p:extLst>
      <p:ext uri="{BB962C8B-B14F-4D97-AF65-F5344CB8AC3E}">
        <p14:creationId xmlns:p14="http://schemas.microsoft.com/office/powerpoint/2010/main" val="2726901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1200614"/>
          </a:xfrm>
        </p:spPr>
        <p:txBody>
          <a:bodyPr>
            <a:normAutofit fontScale="90000"/>
          </a:bodyPr>
          <a:lstStyle/>
          <a:p>
            <a:r>
              <a:rPr lang="en-US" sz="4000" dirty="0"/>
              <a:t>Restaurant Revitalization Fund (RRF)</a:t>
            </a:r>
            <a:br>
              <a:rPr lang="en-US" sz="4000" dirty="0"/>
            </a:br>
            <a:r>
              <a:rPr lang="en-US" sz="4400" dirty="0">
                <a:solidFill>
                  <a:srgbClr val="898989"/>
                </a:solidFill>
              </a:rPr>
              <a:t>Funding Set Asides</a:t>
            </a:r>
            <a:br>
              <a:rPr lang="en-US" dirty="0"/>
            </a:br>
            <a:endParaRPr lang="en-US" dirty="0"/>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1160079" y="1903475"/>
            <a:ext cx="9871841" cy="4206625"/>
          </a:xfrm>
        </p:spPr>
        <p:txBody>
          <a:bodyPr>
            <a:normAutofit/>
          </a:bodyPr>
          <a:lstStyle/>
          <a:p>
            <a:pPr marL="514350" indent="-514350">
              <a:buAutoNum type="arabicPeriod"/>
            </a:pPr>
            <a:r>
              <a:rPr lang="en-US" sz="2400" dirty="0"/>
              <a:t>$5 billion is set aside for Applicants with 2019 gross receipts of not more than $500,000</a:t>
            </a:r>
          </a:p>
          <a:p>
            <a:pPr marL="514350" indent="-514350">
              <a:buAutoNum type="arabicPeriod"/>
            </a:pPr>
            <a:r>
              <a:rPr lang="en-US" sz="2400" dirty="0"/>
              <a:t>An additional $4 billion is set-aside for Applicants with 2019 gross receipts from $500,001 to $1,500,000</a:t>
            </a:r>
          </a:p>
          <a:p>
            <a:pPr marL="514350" indent="-514350">
              <a:buAutoNum type="arabicPeriod"/>
            </a:pPr>
            <a:r>
              <a:rPr lang="en-US" sz="2400" dirty="0"/>
              <a:t>An additional $500 million is set-aside for Applicants with 2019 gross receipts of not more than $50,000</a:t>
            </a:r>
          </a:p>
          <a:p>
            <a:endParaRPr lang="en-US" sz="2400" dirty="0"/>
          </a:p>
          <a:p>
            <a:pPr marL="0" indent="0">
              <a:buNone/>
            </a:pPr>
            <a:r>
              <a:rPr lang="en-US" sz="2400" dirty="0"/>
              <a:t>SBA reserves the right to reallocate these funds at the discretion of the Administrator.</a:t>
            </a:r>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30</a:t>
            </a:fld>
            <a:endParaRPr lang="en-US"/>
          </a:p>
        </p:txBody>
      </p:sp>
    </p:spTree>
    <p:extLst>
      <p:ext uri="{BB962C8B-B14F-4D97-AF65-F5344CB8AC3E}">
        <p14:creationId xmlns:p14="http://schemas.microsoft.com/office/powerpoint/2010/main" val="4077038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5CC07A9-3AD5-47F5-94A8-ACA600FF0416}"/>
              </a:ext>
            </a:extLst>
          </p:cNvPr>
          <p:cNvSpPr>
            <a:spLocks noGrp="1"/>
          </p:cNvSpPr>
          <p:nvPr>
            <p:ph type="subTitle" idx="13"/>
          </p:nvPr>
        </p:nvSpPr>
        <p:spPr>
          <a:xfrm>
            <a:off x="838200" y="1825625"/>
            <a:ext cx="10515600" cy="696071"/>
          </a:xfrm>
        </p:spPr>
        <p:txBody>
          <a:bodyPr>
            <a:normAutofit/>
          </a:bodyPr>
          <a:lstStyle/>
          <a:p>
            <a:r>
              <a:rPr lang="en-US" sz="4000" dirty="0"/>
              <a:t>Thank you</a:t>
            </a:r>
          </a:p>
        </p:txBody>
      </p:sp>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2830095"/>
            <a:ext cx="10515600" cy="1899559"/>
          </a:xfrm>
        </p:spPr>
        <p:txBody>
          <a:bodyPr>
            <a:noAutofit/>
          </a:bodyPr>
          <a:lstStyle/>
          <a:p>
            <a:r>
              <a:rPr lang="en-US" sz="4000" dirty="0"/>
              <a:t>Q&amp;A</a:t>
            </a:r>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31</a:t>
            </a:fld>
            <a:endParaRPr lang="en-US"/>
          </a:p>
        </p:txBody>
      </p:sp>
    </p:spTree>
    <p:extLst>
      <p:ext uri="{BB962C8B-B14F-4D97-AF65-F5344CB8AC3E}">
        <p14:creationId xmlns:p14="http://schemas.microsoft.com/office/powerpoint/2010/main" val="109927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noAutofit/>
          </a:bodyPr>
          <a:lstStyle/>
          <a:p>
            <a:r>
              <a:rPr lang="en-US" dirty="0"/>
              <a:t>Restaurant Revitalization Fund (RRF)</a:t>
            </a:r>
            <a:br>
              <a:rPr lang="en-US" dirty="0"/>
            </a:br>
            <a:r>
              <a:rPr lang="en-US" sz="4000" dirty="0">
                <a:solidFill>
                  <a:srgbClr val="898989"/>
                </a:solidFill>
              </a:rPr>
              <a:t>Who Is Ineligible?</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p:txBody>
          <a:bodyPr vert="horz" lIns="91440" tIns="45720" rIns="91440" bIns="45720" rtlCol="0" anchor="t">
            <a:normAutofit fontScale="92500" lnSpcReduction="10000"/>
          </a:bodyPr>
          <a:lstStyle/>
          <a:p>
            <a:r>
              <a:rPr lang="en-US" sz="2600" dirty="0"/>
              <a:t>Entities are ineligible if any of the following apply: </a:t>
            </a:r>
          </a:p>
          <a:p>
            <a:r>
              <a:rPr lang="en-US" sz="2600" dirty="0"/>
              <a:t>The Entity:</a:t>
            </a:r>
          </a:p>
          <a:p>
            <a:pPr lvl="1"/>
            <a:r>
              <a:rPr lang="en-US" sz="2600" dirty="0"/>
              <a:t>Is a State or local government-operated business;</a:t>
            </a:r>
          </a:p>
          <a:p>
            <a:pPr lvl="1"/>
            <a:r>
              <a:rPr lang="en-US" sz="2600" b="1" dirty="0">
                <a:latin typeface="Source Sans Pro"/>
                <a:ea typeface="Source Sans Pro"/>
              </a:rPr>
              <a:t>As of March 13, 2020, owns or operates </a:t>
            </a:r>
            <a:r>
              <a:rPr lang="en-US" sz="2600" dirty="0">
                <a:latin typeface="Source Sans Pro"/>
                <a:ea typeface="Source Sans Pro"/>
              </a:rPr>
              <a:t>(together with any affiliated business) </a:t>
            </a:r>
            <a:r>
              <a:rPr lang="en-US" sz="2600" b="1" dirty="0">
                <a:latin typeface="Source Sans Pro"/>
                <a:ea typeface="Source Sans Pro"/>
              </a:rPr>
              <a:t>more than 20 locations</a:t>
            </a:r>
            <a:r>
              <a:rPr lang="en-US" sz="2600" dirty="0">
                <a:latin typeface="Source Sans Pro"/>
                <a:ea typeface="Source Sans Pro"/>
              </a:rPr>
              <a:t>, regardless of whether those locations do business under the same or different names or are in different industries;</a:t>
            </a:r>
          </a:p>
          <a:p>
            <a:pPr lvl="1"/>
            <a:r>
              <a:rPr lang="en-US" sz="2600" dirty="0"/>
              <a:t>Has a pending application for or has received a Shuttered Venue Operators Grant;</a:t>
            </a:r>
          </a:p>
          <a:p>
            <a:pPr lvl="1"/>
            <a:r>
              <a:rPr lang="en-US" sz="2600" dirty="0"/>
              <a:t>Is a Publicly-Traded Company;</a:t>
            </a:r>
          </a:p>
          <a:p>
            <a:pPr lvl="1"/>
            <a:r>
              <a:rPr lang="en-US" sz="2600" dirty="0"/>
              <a:t>Is permanently closed;</a:t>
            </a:r>
          </a:p>
          <a:p>
            <a:pPr lvl="1"/>
            <a:r>
              <a:rPr lang="en-US" sz="2600" dirty="0"/>
              <a:t>Is a Nonprofit organization;</a:t>
            </a:r>
          </a:p>
          <a:p>
            <a:pPr lvl="1"/>
            <a:r>
              <a:rPr lang="en-US" sz="2600" dirty="0"/>
              <a:t>Is not eligible for funding of at least $1,000;</a:t>
            </a:r>
          </a:p>
          <a:p>
            <a:pPr marL="457200" lvl="1" indent="0">
              <a:buNone/>
            </a:pPr>
            <a:endParaRPr lang="en-US" dirty="0"/>
          </a:p>
          <a:p>
            <a:pPr lvl="1"/>
            <a:endParaRPr lang="en-US" dirty="0"/>
          </a:p>
          <a:p>
            <a:pPr lvl="1"/>
            <a:endParaRPr lang="en-US" dirty="0"/>
          </a:p>
          <a:p>
            <a:endParaRPr lang="en-US" sz="19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4</a:t>
            </a:fld>
            <a:endParaRPr lang="en-US"/>
          </a:p>
        </p:txBody>
      </p:sp>
    </p:spTree>
    <p:extLst>
      <p:ext uri="{BB962C8B-B14F-4D97-AF65-F5344CB8AC3E}">
        <p14:creationId xmlns:p14="http://schemas.microsoft.com/office/powerpoint/2010/main" val="48003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noAutofit/>
          </a:bodyPr>
          <a:lstStyle/>
          <a:p>
            <a:r>
              <a:rPr lang="en-US" dirty="0"/>
              <a:t>Restaurant Revitalization Fund (RRF)</a:t>
            </a:r>
            <a:br>
              <a:rPr lang="en-US" dirty="0"/>
            </a:br>
            <a:r>
              <a:rPr lang="en-US" sz="4000" dirty="0">
                <a:solidFill>
                  <a:srgbClr val="898989"/>
                </a:solidFill>
              </a:rPr>
              <a:t>How Much Am I Eligible For?</a:t>
            </a:r>
            <a:br>
              <a:rPr lang="en-US" sz="4000" dirty="0">
                <a:solidFill>
                  <a:srgbClr val="898989"/>
                </a:solidFill>
              </a:rPr>
            </a:br>
            <a:endParaRPr lang="en-US" sz="40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2201779"/>
            <a:ext cx="10515600" cy="3830471"/>
          </a:xfrm>
        </p:spPr>
        <p:txBody>
          <a:bodyPr>
            <a:normAutofit/>
          </a:bodyPr>
          <a:lstStyle/>
          <a:p>
            <a:r>
              <a:rPr lang="en-US" sz="2400" dirty="0"/>
              <a:t>SBA may provide funding up to $5 million per location, not to exceed $10 million total for the applicant and any affiliated businesses </a:t>
            </a:r>
          </a:p>
          <a:p>
            <a:endParaRPr lang="en-US" sz="2400" dirty="0"/>
          </a:p>
          <a:p>
            <a:r>
              <a:rPr lang="en-US" sz="2400" dirty="0"/>
              <a:t>Minimum award is $1,000 </a:t>
            </a:r>
          </a:p>
          <a:p>
            <a:endParaRPr lang="en-US" sz="24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5</a:t>
            </a:fld>
            <a:endParaRPr lang="en-US"/>
          </a:p>
        </p:txBody>
      </p:sp>
    </p:spTree>
    <p:extLst>
      <p:ext uri="{BB962C8B-B14F-4D97-AF65-F5344CB8AC3E}">
        <p14:creationId xmlns:p14="http://schemas.microsoft.com/office/powerpoint/2010/main" val="232323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p:txBody>
          <a:bodyPr>
            <a:normAutofit fontScale="90000"/>
          </a:bodyPr>
          <a:lstStyle/>
          <a:p>
            <a:r>
              <a:rPr lang="en-US" sz="4000" dirty="0"/>
              <a:t>Restaurant Revitalization Fund (RRF)</a:t>
            </a:r>
            <a:br>
              <a:rPr lang="en-US" dirty="0"/>
            </a:br>
            <a:r>
              <a:rPr lang="en-US" sz="4400" dirty="0">
                <a:solidFill>
                  <a:srgbClr val="898989"/>
                </a:solidFill>
              </a:rPr>
              <a:t>How Is This Program Different From Other </a:t>
            </a:r>
            <a:br>
              <a:rPr lang="en-US" sz="4400" dirty="0">
                <a:solidFill>
                  <a:srgbClr val="898989"/>
                </a:solidFill>
              </a:rPr>
            </a:br>
            <a:r>
              <a:rPr lang="en-US" sz="4400" dirty="0">
                <a:solidFill>
                  <a:srgbClr val="898989"/>
                </a:solidFill>
              </a:rPr>
              <a:t>SBA Programs?</a:t>
            </a:r>
            <a:br>
              <a:rPr lang="en-US" dirty="0"/>
            </a:br>
            <a:endParaRPr lang="en-US" dirty="0"/>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990600" y="2496796"/>
            <a:ext cx="10515600" cy="3880066"/>
          </a:xfrm>
        </p:spPr>
        <p:txBody>
          <a:bodyPr>
            <a:normAutofit/>
          </a:bodyPr>
          <a:lstStyle/>
          <a:p>
            <a:pPr>
              <a:lnSpc>
                <a:spcPct val="100000"/>
              </a:lnSpc>
            </a:pPr>
            <a:r>
              <a:rPr lang="en-US" sz="2400" dirty="0"/>
              <a:t>Applicants</a:t>
            </a:r>
            <a:r>
              <a:rPr lang="en-US" sz="2400" b="1" dirty="0"/>
              <a:t> </a:t>
            </a:r>
            <a:r>
              <a:rPr lang="en-US" sz="2400" dirty="0"/>
              <a:t>do </a:t>
            </a:r>
            <a:r>
              <a:rPr lang="en-US" sz="2400" b="1" dirty="0"/>
              <a:t>not </a:t>
            </a:r>
            <a:r>
              <a:rPr lang="en-US" sz="2400" dirty="0"/>
              <a:t>need to be registered in SAM.gov, and SBA will </a:t>
            </a:r>
            <a:r>
              <a:rPr lang="en-US" sz="2400" b="1" dirty="0"/>
              <a:t>not </a:t>
            </a:r>
            <a:r>
              <a:rPr lang="en-US" sz="2400" dirty="0"/>
              <a:t>require a DUNS or CAGE identifier</a:t>
            </a:r>
          </a:p>
          <a:p>
            <a:pPr>
              <a:lnSpc>
                <a:spcPct val="100000"/>
              </a:lnSpc>
            </a:pPr>
            <a:r>
              <a:rPr lang="en-US" sz="2400" dirty="0"/>
              <a:t>Valid unexpired ITINs are acceptable</a:t>
            </a:r>
          </a:p>
          <a:p>
            <a:pPr>
              <a:lnSpc>
                <a:spcPct val="100000"/>
              </a:lnSpc>
            </a:pPr>
            <a:r>
              <a:rPr lang="en-US" sz="2400" dirty="0">
                <a:hlinkClick r:id="rId2"/>
              </a:rPr>
              <a:t>Individual Taxpayer Identification Number | Internal Revenue Service (irs.gov)</a:t>
            </a:r>
            <a:endParaRPr lang="en-US" sz="2400" dirty="0"/>
          </a:p>
          <a:p>
            <a:pPr>
              <a:lnSpc>
                <a:spcPct val="100000"/>
              </a:lnSpc>
            </a:pPr>
            <a:r>
              <a:rPr lang="fr-FR" sz="2400" dirty="0">
                <a:hlinkClick r:id="rId3"/>
              </a:rPr>
              <a:t>ITIN expiration </a:t>
            </a:r>
            <a:r>
              <a:rPr lang="fr-FR" sz="2400" dirty="0" err="1">
                <a:hlinkClick r:id="rId3"/>
              </a:rPr>
              <a:t>FAQs</a:t>
            </a:r>
            <a:r>
              <a:rPr lang="fr-FR" sz="2400" dirty="0">
                <a:hlinkClick r:id="rId3"/>
              </a:rPr>
              <a:t> | </a:t>
            </a:r>
            <a:r>
              <a:rPr lang="fr-FR" sz="2400" dirty="0" err="1">
                <a:hlinkClick r:id="rId3"/>
              </a:rPr>
              <a:t>Internal</a:t>
            </a:r>
            <a:r>
              <a:rPr lang="fr-FR" sz="2400" dirty="0">
                <a:hlinkClick r:id="rId3"/>
              </a:rPr>
              <a:t> Revenue Service (irs.gov)</a:t>
            </a:r>
            <a:endParaRPr lang="en-US" sz="2400" dirty="0"/>
          </a:p>
          <a:p>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6</a:t>
            </a:fld>
            <a:endParaRPr lang="en-US"/>
          </a:p>
        </p:txBody>
      </p:sp>
    </p:spTree>
    <p:extLst>
      <p:ext uri="{BB962C8B-B14F-4D97-AF65-F5344CB8AC3E}">
        <p14:creationId xmlns:p14="http://schemas.microsoft.com/office/powerpoint/2010/main" val="112680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895814"/>
          </a:xfrm>
        </p:spPr>
        <p:txBody>
          <a:bodyPr>
            <a:noAutofit/>
          </a:bodyPr>
          <a:lstStyle/>
          <a:p>
            <a:r>
              <a:rPr lang="en-US" dirty="0"/>
              <a:t>Restaurant Revitalization Fund (RRF)</a:t>
            </a:r>
            <a:br>
              <a:rPr lang="en-US" dirty="0"/>
            </a:br>
            <a:r>
              <a:rPr lang="en-US" sz="4000" dirty="0">
                <a:solidFill>
                  <a:srgbClr val="898989"/>
                </a:solidFill>
              </a:rPr>
              <a:t>Who Is Eligible? – Form Of Organization</a:t>
            </a: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1825625"/>
            <a:ext cx="10515600" cy="4501725"/>
          </a:xfrm>
        </p:spPr>
        <p:txBody>
          <a:bodyPr vert="horz" lIns="91440" tIns="45720" rIns="91440" bIns="45720" rtlCol="0" anchor="t">
            <a:normAutofit/>
          </a:bodyPr>
          <a:lstStyle/>
          <a:p>
            <a:r>
              <a:rPr lang="en-US" sz="2400" dirty="0">
                <a:latin typeface="Source Sans Pro"/>
                <a:ea typeface="Source Sans Pro"/>
              </a:rPr>
              <a:t>Eligible Applicants must be one of the following forms of organization: </a:t>
            </a:r>
            <a:endParaRPr lang="en-US" sz="2400" dirty="0"/>
          </a:p>
          <a:p>
            <a:pPr lvl="1"/>
            <a:r>
              <a:rPr lang="en-US" dirty="0">
                <a:latin typeface="Source Sans Pro"/>
                <a:ea typeface="Source Sans Pro"/>
              </a:rPr>
              <a:t>C-Corporations*</a:t>
            </a:r>
          </a:p>
          <a:p>
            <a:pPr lvl="1"/>
            <a:r>
              <a:rPr lang="en-US" dirty="0">
                <a:latin typeface="Source Sans Pro"/>
                <a:ea typeface="Source Sans Pro"/>
              </a:rPr>
              <a:t>S-Corporations*</a:t>
            </a:r>
          </a:p>
          <a:p>
            <a:pPr lvl="1"/>
            <a:r>
              <a:rPr lang="en-US" dirty="0">
                <a:latin typeface="Source Sans Pro"/>
                <a:ea typeface="Source Sans Pro"/>
              </a:rPr>
              <a:t>Partnerships</a:t>
            </a:r>
          </a:p>
          <a:p>
            <a:pPr lvl="1"/>
            <a:r>
              <a:rPr lang="en-US" dirty="0">
                <a:latin typeface="Source Sans Pro"/>
                <a:ea typeface="Source Sans Pro"/>
              </a:rPr>
              <a:t>Limited Liability Companies</a:t>
            </a:r>
          </a:p>
          <a:p>
            <a:pPr lvl="1"/>
            <a:r>
              <a:rPr lang="en-US" dirty="0">
                <a:latin typeface="Source Sans Pro"/>
                <a:ea typeface="Source Sans Pro"/>
              </a:rPr>
              <a:t>Sole Proprietors</a:t>
            </a:r>
            <a:endParaRPr lang="en-US" dirty="0"/>
          </a:p>
          <a:p>
            <a:pPr lvl="1"/>
            <a:r>
              <a:rPr lang="en-US" dirty="0">
                <a:latin typeface="Source Sans Pro"/>
                <a:ea typeface="Source Sans Pro"/>
              </a:rPr>
              <a:t>Self-Employed Individuals*</a:t>
            </a:r>
            <a:endParaRPr lang="en-US" dirty="0"/>
          </a:p>
          <a:p>
            <a:pPr lvl="1"/>
            <a:r>
              <a:rPr lang="en-US" dirty="0">
                <a:latin typeface="Source Sans Pro"/>
                <a:ea typeface="Source Sans Pro"/>
              </a:rPr>
              <a:t>Independent Contractors</a:t>
            </a:r>
          </a:p>
          <a:p>
            <a:pPr lvl="1"/>
            <a:r>
              <a:rPr lang="en-US" dirty="0">
                <a:latin typeface="Source Sans Pro"/>
                <a:ea typeface="Source Sans Pro"/>
              </a:rPr>
              <a:t>Tribal Businesses</a:t>
            </a:r>
          </a:p>
          <a:p>
            <a:pPr lvl="1"/>
            <a:r>
              <a:rPr lang="en-US" dirty="0">
                <a:latin typeface="Source Sans Pro"/>
                <a:ea typeface="Source Sans Pro"/>
              </a:rPr>
              <a:t>LLC taxed as S-Corporations, or Sole Proprietors</a:t>
            </a:r>
          </a:p>
          <a:p>
            <a:pPr marL="0" indent="0">
              <a:buNone/>
            </a:pPr>
            <a:r>
              <a:rPr lang="en-US" sz="1400" dirty="0">
                <a:latin typeface="Source Sans Pro"/>
                <a:ea typeface="Source Sans Pro"/>
              </a:rPr>
              <a:t>*B-Corporations are eligible, but they will select either C-Corp or S-Corp on the application, depending on how they are taxed</a:t>
            </a:r>
            <a:br>
              <a:rPr lang="en-US" sz="1400" dirty="0">
                <a:latin typeface="Source Sans Pro"/>
                <a:ea typeface="Source Sans Pro"/>
              </a:rPr>
            </a:br>
            <a:r>
              <a:rPr lang="en-US" sz="1400" dirty="0">
                <a:latin typeface="Source Sans Pro"/>
                <a:ea typeface="Source Sans Pro"/>
              </a:rPr>
              <a:t>* Refer to your tax return to see self-employed vs. sole proprietor distinction</a:t>
            </a:r>
            <a:endParaRPr lang="en-US" sz="1400"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7</a:t>
            </a:fld>
            <a:endParaRPr lang="en-US"/>
          </a:p>
        </p:txBody>
      </p:sp>
    </p:spTree>
    <p:extLst>
      <p:ext uri="{BB962C8B-B14F-4D97-AF65-F5344CB8AC3E}">
        <p14:creationId xmlns:p14="http://schemas.microsoft.com/office/powerpoint/2010/main" val="351243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871430"/>
          </a:xfrm>
        </p:spPr>
        <p:txBody>
          <a:bodyPr>
            <a:normAutofit fontScale="90000"/>
          </a:bodyPr>
          <a:lstStyle/>
          <a:p>
            <a:r>
              <a:rPr lang="en-US" sz="4000" dirty="0"/>
              <a:t>Restaurant Revitalization Fund (RRF)</a:t>
            </a:r>
            <a:br>
              <a:rPr lang="en-US" sz="4000" dirty="0"/>
            </a:br>
            <a:r>
              <a:rPr lang="en-US" sz="4400" dirty="0">
                <a:solidFill>
                  <a:srgbClr val="898989"/>
                </a:solidFill>
              </a:rPr>
              <a:t>Who Is Eligible? – Franchises</a:t>
            </a:r>
            <a:br>
              <a:rPr lang="en-US" sz="4400" dirty="0">
                <a:solidFill>
                  <a:srgbClr val="898989"/>
                </a:solidFill>
              </a:rPr>
            </a:br>
            <a:endParaRPr lang="en-US" sz="44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1906650"/>
            <a:ext cx="10515600" cy="4206625"/>
          </a:xfrm>
        </p:spPr>
        <p:txBody>
          <a:bodyPr vert="horz" lIns="91440" tIns="45720" rIns="91440" bIns="45720" rtlCol="0" anchor="t">
            <a:normAutofit/>
          </a:bodyPr>
          <a:lstStyle/>
          <a:p>
            <a:r>
              <a:rPr lang="en-US" sz="2400" dirty="0"/>
              <a:t>Any business concern operating as a franchise and meeting all other program requirements is eligible. The franchise must be listed on the SBA Franchise Directory.</a:t>
            </a:r>
          </a:p>
          <a:p>
            <a:r>
              <a:rPr lang="en-US" sz="2400" dirty="0"/>
              <a:t>In the application portal, Applicants will be able to look up their entity on the SBA Franchise Directory. </a:t>
            </a:r>
          </a:p>
          <a:p>
            <a:pPr marL="0" indent="0">
              <a:buNone/>
            </a:pPr>
            <a:endParaRPr lang="en-US" sz="2400" dirty="0"/>
          </a:p>
          <a:p>
            <a:pPr marL="0" indent="0">
              <a:buNone/>
            </a:pPr>
            <a:r>
              <a:rPr lang="en-US" sz="2400" dirty="0">
                <a:effectLst/>
                <a:latin typeface="Source Sans Pro" panose="020B0503030403020204" pitchFamily="34" charset="0"/>
                <a:ea typeface="Source Sans Pro" panose="020B0503030403020204" pitchFamily="34" charset="0"/>
                <a:cs typeface="Arial" panose="020B0604020202020204" pitchFamily="34" charset="0"/>
              </a:rPr>
              <a:t>For brands not listed on the Directory (including brands that have previously been denied listing on the Directory because of affiliation issues), the franchisor must submit the Franchise Disclosure Document (or other agreement) and all other documents a franchisee is required to sign to franchise@sba.gov for review of SBA’s other eligibility criteria (e.g., 13 CFR § 120.110).</a:t>
            </a:r>
          </a:p>
          <a:p>
            <a:pPr marL="0" indent="0">
              <a:buNone/>
            </a:pPr>
            <a:endParaRPr lang="en-US" sz="1800" dirty="0"/>
          </a:p>
          <a:p>
            <a:endParaRPr lang="en-US" sz="1800" dirty="0"/>
          </a:p>
          <a:p>
            <a:endParaRPr lang="en-US" sz="24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8</a:t>
            </a:fld>
            <a:endParaRPr lang="en-US"/>
          </a:p>
        </p:txBody>
      </p:sp>
    </p:spTree>
    <p:extLst>
      <p:ext uri="{BB962C8B-B14F-4D97-AF65-F5344CB8AC3E}">
        <p14:creationId xmlns:p14="http://schemas.microsoft.com/office/powerpoint/2010/main" val="333339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BA0-49FE-41F8-AE54-0BF8AA7C35C2}"/>
              </a:ext>
            </a:extLst>
          </p:cNvPr>
          <p:cNvSpPr>
            <a:spLocks noGrp="1"/>
          </p:cNvSpPr>
          <p:nvPr>
            <p:ph type="title"/>
          </p:nvPr>
        </p:nvSpPr>
        <p:spPr>
          <a:xfrm>
            <a:off x="838200" y="530650"/>
            <a:ext cx="10515600" cy="871430"/>
          </a:xfrm>
        </p:spPr>
        <p:txBody>
          <a:bodyPr>
            <a:normAutofit fontScale="90000"/>
          </a:bodyPr>
          <a:lstStyle/>
          <a:p>
            <a:r>
              <a:rPr lang="en-US" sz="4000" dirty="0"/>
              <a:t>Restaurant Revitalization Fund (RRF)</a:t>
            </a:r>
            <a:br>
              <a:rPr lang="en-US" sz="4000" dirty="0"/>
            </a:br>
            <a:r>
              <a:rPr lang="en-US" sz="4400" dirty="0">
                <a:solidFill>
                  <a:srgbClr val="898989"/>
                </a:solidFill>
              </a:rPr>
              <a:t>Who Is Eligible? – Bankruptcy</a:t>
            </a:r>
            <a:br>
              <a:rPr lang="en-US" sz="4400" dirty="0">
                <a:solidFill>
                  <a:srgbClr val="898989"/>
                </a:solidFill>
              </a:rPr>
            </a:br>
            <a:endParaRPr lang="en-US" sz="4400" dirty="0">
              <a:solidFill>
                <a:srgbClr val="898989"/>
              </a:solidFill>
            </a:endParaRPr>
          </a:p>
        </p:txBody>
      </p:sp>
      <p:sp>
        <p:nvSpPr>
          <p:cNvPr id="3" name="Content Placeholder 2">
            <a:extLst>
              <a:ext uri="{FF2B5EF4-FFF2-40B4-BE49-F238E27FC236}">
                <a16:creationId xmlns:a16="http://schemas.microsoft.com/office/drawing/2014/main" id="{CFE8DC17-9217-4407-BB55-6DC512996C0E}"/>
              </a:ext>
            </a:extLst>
          </p:cNvPr>
          <p:cNvSpPr>
            <a:spLocks noGrp="1"/>
          </p:cNvSpPr>
          <p:nvPr>
            <p:ph idx="1"/>
          </p:nvPr>
        </p:nvSpPr>
        <p:spPr>
          <a:xfrm>
            <a:off x="838200" y="1825625"/>
            <a:ext cx="10515600" cy="4501725"/>
          </a:xfrm>
        </p:spPr>
        <p:txBody>
          <a:bodyPr vert="horz" lIns="91440" tIns="45720" rIns="91440" bIns="45720" rtlCol="0" anchor="t">
            <a:normAutofit fontScale="92500" lnSpcReduction="20000"/>
          </a:bodyPr>
          <a:lstStyle/>
          <a:p>
            <a:pPr marL="0" indent="0">
              <a:buNone/>
            </a:pPr>
            <a:r>
              <a:rPr lang="en-US" sz="2600" b="1" dirty="0"/>
              <a:t>Bankruptcy</a:t>
            </a:r>
            <a:endParaRPr lang="en-US" sz="2600" dirty="0"/>
          </a:p>
          <a:p>
            <a:pPr lvl="1"/>
            <a:r>
              <a:rPr lang="en-US" sz="2600" dirty="0">
                <a:latin typeface="Source Sans Pro"/>
                <a:ea typeface="Source Sans Pro"/>
              </a:rPr>
              <a:t>Applicants that are operating under an approved plan of reorganization, under either a Chapter 11, Chapter 12 or Chapter 13 bankruptcy and meet all program requirements are eligible for funding</a:t>
            </a:r>
          </a:p>
          <a:p>
            <a:pPr lvl="1"/>
            <a:endParaRPr lang="en-US" sz="2600" dirty="0">
              <a:latin typeface="Source Sans Pro"/>
              <a:ea typeface="Source Sans Pro"/>
            </a:endParaRPr>
          </a:p>
          <a:p>
            <a:pPr lvl="1"/>
            <a:r>
              <a:rPr lang="en-US" sz="2600" dirty="0"/>
              <a:t>An Applicant is not eligible if it has:</a:t>
            </a:r>
          </a:p>
          <a:p>
            <a:pPr lvl="2"/>
            <a:r>
              <a:rPr lang="en-US" sz="2600" dirty="0"/>
              <a:t>Permanently closed;</a:t>
            </a:r>
          </a:p>
          <a:p>
            <a:pPr lvl="2"/>
            <a:r>
              <a:rPr lang="en-US" sz="2600" dirty="0"/>
              <a:t>Filed a Chapter 7 liquidation bankruptcy; or</a:t>
            </a:r>
          </a:p>
          <a:p>
            <a:pPr lvl="2"/>
            <a:r>
              <a:rPr lang="en-US" sz="2600" dirty="0">
                <a:latin typeface="Source Sans Pro"/>
                <a:ea typeface="Source Sans Pro"/>
              </a:rPr>
              <a:t>Filed for either a Chapter 7 or Chapter 11, 12, and 13 bankruptcy but is not under an approved plan of reorganization.</a:t>
            </a:r>
          </a:p>
          <a:p>
            <a:pPr lvl="2"/>
            <a:endParaRPr lang="en-US" sz="2600" dirty="0">
              <a:latin typeface="Source Sans Pro"/>
              <a:ea typeface="Source Sans Pro"/>
            </a:endParaRPr>
          </a:p>
          <a:p>
            <a:pPr lvl="1"/>
            <a:r>
              <a:rPr lang="en-US" sz="2600" dirty="0">
                <a:latin typeface="Source Sans Pro"/>
                <a:ea typeface="Source Sans Pro"/>
              </a:rPr>
              <a:t>Permanently closed does not include businesses who temporarily closed their doors due to state or local restrictions or other pandemic causes but are still in operation or have reopened</a:t>
            </a:r>
          </a:p>
          <a:p>
            <a:endParaRPr lang="en-US" sz="1900" dirty="0"/>
          </a:p>
          <a:p>
            <a:endParaRPr lang="en-US" sz="2700"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89D0973-0890-4224-A4CD-7E1D92337FF3}"/>
              </a:ext>
            </a:extLst>
          </p:cNvPr>
          <p:cNvSpPr>
            <a:spLocks noGrp="1"/>
          </p:cNvSpPr>
          <p:nvPr>
            <p:ph type="sldNum" sz="quarter" idx="12"/>
          </p:nvPr>
        </p:nvSpPr>
        <p:spPr/>
        <p:txBody>
          <a:bodyPr/>
          <a:lstStyle/>
          <a:p>
            <a:fld id="{B1AB44B9-F1EC-4F4B-88D4-413245C9CD3E}" type="slidenum">
              <a:rPr lang="en-US" smtClean="0"/>
              <a:t>9</a:t>
            </a:fld>
            <a:endParaRPr lang="en-US"/>
          </a:p>
        </p:txBody>
      </p:sp>
    </p:spTree>
    <p:extLst>
      <p:ext uri="{BB962C8B-B14F-4D97-AF65-F5344CB8AC3E}">
        <p14:creationId xmlns:p14="http://schemas.microsoft.com/office/powerpoint/2010/main" val="1918085258"/>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85F7901E3AA64F8059D90E8BC36F97" ma:contentTypeVersion="8" ma:contentTypeDescription="Create a new document." ma:contentTypeScope="" ma:versionID="11d4b832e7e749836b627d0f4728eeac">
  <xsd:schema xmlns:xsd="http://www.w3.org/2001/XMLSchema" xmlns:xs="http://www.w3.org/2001/XMLSchema" xmlns:p="http://schemas.microsoft.com/office/2006/metadata/properties" xmlns:ns2="d3b832e1-1ed1-4c95-97bc-13c0ae8a9806" xmlns:ns3="4b0c34f0-b3b2-41a4-83be-784d73e29e1d" targetNamespace="http://schemas.microsoft.com/office/2006/metadata/properties" ma:root="true" ma:fieldsID="fff87374591da773bc5c58eeb7eef30a" ns2:_="" ns3:_="">
    <xsd:import namespace="d3b832e1-1ed1-4c95-97bc-13c0ae8a9806"/>
    <xsd:import namespace="4b0c34f0-b3b2-41a4-83be-784d73e29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b832e1-1ed1-4c95-97bc-13c0ae8a9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0c34f0-b3b2-41a4-83be-784d73e29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A5E7F2-DC9D-4122-BC39-7722DA14F430}">
  <ds:schemaRefs>
    <ds:schemaRef ds:uri="4b0c34f0-b3b2-41a4-83be-784d73e29e1d"/>
    <ds:schemaRef ds:uri="d3b832e1-1ed1-4c95-97bc-13c0ae8a98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32FCC6-6F8A-4107-A82F-C6805D448CEB}">
  <ds:schemaRefs>
    <ds:schemaRef ds:uri="http://schemas.microsoft.com/sharepoint/v3/contenttype/forms"/>
  </ds:schemaRefs>
</ds:datastoreItem>
</file>

<file path=customXml/itemProps3.xml><?xml version="1.0" encoding="utf-8"?>
<ds:datastoreItem xmlns:ds="http://schemas.openxmlformats.org/officeDocument/2006/customXml" ds:itemID="{D8A11E31-3BDF-4A25-A856-AFFD372E10B8}">
  <ds:schemaRefs>
    <ds:schemaRef ds:uri="http://schemas.microsoft.com/office/2006/metadata/properties"/>
    <ds:schemaRef ds:uri="http://purl.org/dc/elements/1.1/"/>
    <ds:schemaRef ds:uri="http://schemas.openxmlformats.org/package/2006/metadata/core-properties"/>
    <ds:schemaRef ds:uri="http://purl.org/dc/dcmitype/"/>
    <ds:schemaRef ds:uri="d3b832e1-1ed1-4c95-97bc-13c0ae8a9806"/>
    <ds:schemaRef ds:uri="http://www.w3.org/XML/1998/namespace"/>
    <ds:schemaRef ds:uri="http://schemas.microsoft.com/office/2006/documentManagement/types"/>
    <ds:schemaRef ds:uri="http://schemas.microsoft.com/office/infopath/2007/PartnerControls"/>
    <ds:schemaRef ds:uri="4b0c34f0-b3b2-41a4-83be-784d73e29e1d"/>
    <ds:schemaRef ds:uri="http://purl.org/dc/terms/"/>
  </ds:schemaRefs>
</ds:datastoreItem>
</file>

<file path=docProps/app.xml><?xml version="1.0" encoding="utf-8"?>
<Properties xmlns="http://schemas.openxmlformats.org/officeDocument/2006/extended-properties" xmlns:vt="http://schemas.openxmlformats.org/officeDocument/2006/docPropsVTypes">
  <Template>SBA_Template_Powerpoint_16x9_2020</Template>
  <TotalTime>2813</TotalTime>
  <Words>3071</Words>
  <Application>Microsoft Office PowerPoint</Application>
  <PresentationFormat>Widescreen</PresentationFormat>
  <Paragraphs>271</Paragraphs>
  <Slides>31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Source Sans Pro</vt:lpstr>
      <vt:lpstr>SBA-Template</vt:lpstr>
      <vt:lpstr>PowerPoint Presentation</vt:lpstr>
      <vt:lpstr>Restaurant Revitalization Fund (RRF) What Is It?</vt:lpstr>
      <vt:lpstr>Restaurant Revitalization Fund (RRF) Who Is Eligible?</vt:lpstr>
      <vt:lpstr>Restaurant Revitalization Fund (RRF) Who Is Ineligible?</vt:lpstr>
      <vt:lpstr>Restaurant Revitalization Fund (RRF) How Much Am I Eligible For? </vt:lpstr>
      <vt:lpstr>Restaurant Revitalization Fund (RRF) How Is This Program Different From Other  SBA Programs? </vt:lpstr>
      <vt:lpstr>Restaurant Revitalization Fund (RRF) Who Is Eligible? – Form Of Organization</vt:lpstr>
      <vt:lpstr>Restaurant Revitalization Fund (RRF) Who Is Eligible? – Franchises </vt:lpstr>
      <vt:lpstr>Restaurant Revitalization Fund (RRF) Who Is Eligible? – Bankruptcy </vt:lpstr>
      <vt:lpstr>Restaurant Revitalization Fund (RRF) How Do Other SBA Relief Programs Impact RRF? </vt:lpstr>
      <vt:lpstr>Restaurant Revitalization Fund (RRF) Other Attestations By The Applicant </vt:lpstr>
      <vt:lpstr>Restaurant Revitalization Fund (RRF) What Are The Eligible Uses Of Funds? </vt:lpstr>
      <vt:lpstr>Restaurant Revitalization Fund (RRF) When Do I Have To Use The Funds? </vt:lpstr>
      <vt:lpstr>Restaurant Revitalization Fund (RRF) When Do I Have To Use The Funds? – Continued  </vt:lpstr>
      <vt:lpstr>Restaurant Revitalization Fund (RRF) How Do I Calculate My Potential Fund Amount? </vt:lpstr>
      <vt:lpstr>Restaurant Revitalization Fund (RRF) How Do I Calculate My Potential Fund Amount? – Continued  </vt:lpstr>
      <vt:lpstr>Restaurant Revitalization Fund (RRF) How Do I Calculate My Potential Fund Amount? – Continued 2 </vt:lpstr>
      <vt:lpstr>Restaurant Revitalization Fund (RRF) What Can I Exclude From 2020 Gross Receipts?</vt:lpstr>
      <vt:lpstr>Restaurant Revitalization Fund (RRF) How Do I Apply? </vt:lpstr>
      <vt:lpstr>Restaurant Revitalization Fund (RRF) What Documents Do I Need In Order To Apply? </vt:lpstr>
      <vt:lpstr>Restaurant Revitalization Fund (RRF) What Documents Do I Need In Order To Apply? – Continued 2 </vt:lpstr>
      <vt:lpstr>Restaurant Revitalization Fund (RRF) What Documents Do I Need In Order To Apply? – Continued 3 </vt:lpstr>
      <vt:lpstr>Restaurant Revitalization Fund (RRF) What Documents Do I Need In Order To Apply? – Continued 4 </vt:lpstr>
      <vt:lpstr>Restaurant Revitalization Fund (RRF) How Do I Get Help Applying? </vt:lpstr>
      <vt:lpstr>Restaurant Revitalization Fund (RRF) Best Practices </vt:lpstr>
      <vt:lpstr>Restaurant Revitalization Fund (RRF) When Can I Apply? </vt:lpstr>
      <vt:lpstr>Restaurant Revitalization Fund (RRF) What Are The Priority Groups? </vt:lpstr>
      <vt:lpstr>Restaurant Revitalization Fund (RRF) Priority Group Definitions </vt:lpstr>
      <vt:lpstr>Restaurant Revitalization Fund (RRF) Eligibility As A Priority Group Applicant </vt:lpstr>
      <vt:lpstr>Restaurant Revitalization Fund (RRF) Funding Set Asides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Mulate (Contractor)</dc:creator>
  <cp:lastModifiedBy>Montagna, Nicola S.</cp:lastModifiedBy>
  <cp:revision>60</cp:revision>
  <cp:lastPrinted>2018-02-13T00:27:10Z</cp:lastPrinted>
  <dcterms:created xsi:type="dcterms:W3CDTF">2021-01-27T20:19:10Z</dcterms:created>
  <dcterms:modified xsi:type="dcterms:W3CDTF">2021-04-27T14:26:16Z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0x010100C985F7901E3AA64F8059D90E8BC36F97</vt:lpwstr>
  </property>
</Properties>
</file>